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41"/>
  </p:notesMasterIdLst>
  <p:handoutMasterIdLst>
    <p:handoutMasterId r:id="rId42"/>
  </p:handoutMasterIdLst>
  <p:sldIdLst>
    <p:sldId id="1309" r:id="rId7"/>
    <p:sldId id="1379" r:id="rId8"/>
    <p:sldId id="1371" r:id="rId9"/>
    <p:sldId id="1365" r:id="rId10"/>
    <p:sldId id="1372" r:id="rId11"/>
    <p:sldId id="1373" r:id="rId12"/>
    <p:sldId id="1385" r:id="rId13"/>
    <p:sldId id="1381" r:id="rId14"/>
    <p:sldId id="1386" r:id="rId15"/>
    <p:sldId id="1383" r:id="rId16"/>
    <p:sldId id="1384" r:id="rId17"/>
    <p:sldId id="1387" r:id="rId18"/>
    <p:sldId id="1366" r:id="rId19"/>
    <p:sldId id="1388" r:id="rId20"/>
    <p:sldId id="1367" r:id="rId21"/>
    <p:sldId id="1368" r:id="rId22"/>
    <p:sldId id="1369" r:id="rId23"/>
    <p:sldId id="1370" r:id="rId24"/>
    <p:sldId id="1364" r:id="rId25"/>
    <p:sldId id="1363" r:id="rId26"/>
    <p:sldId id="1361" r:id="rId27"/>
    <p:sldId id="1359" r:id="rId28"/>
    <p:sldId id="1360" r:id="rId29"/>
    <p:sldId id="1362" r:id="rId30"/>
    <p:sldId id="1378" r:id="rId31"/>
    <p:sldId id="1347" r:id="rId32"/>
    <p:sldId id="1354" r:id="rId33"/>
    <p:sldId id="1355" r:id="rId34"/>
    <p:sldId id="1356" r:id="rId35"/>
    <p:sldId id="1357" r:id="rId36"/>
    <p:sldId id="1358" r:id="rId37"/>
    <p:sldId id="1389" r:id="rId38"/>
    <p:sldId id="1390" r:id="rId39"/>
    <p:sldId id="1353" r:id="rId40"/>
  </p:sldIdLst>
  <p:sldSz cx="12436475" cy="6994525"/>
  <p:notesSz cx="6858000" cy="9144000"/>
  <p:custDataLst>
    <p:tags r:id="rId43"/>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79"/>
            <p14:sldId id="1371"/>
            <p14:sldId id="1365"/>
            <p14:sldId id="1372"/>
            <p14:sldId id="1373"/>
            <p14:sldId id="1385"/>
            <p14:sldId id="1381"/>
            <p14:sldId id="1386"/>
            <p14:sldId id="1383"/>
            <p14:sldId id="1384"/>
            <p14:sldId id="1387"/>
            <p14:sldId id="1366"/>
            <p14:sldId id="1388"/>
            <p14:sldId id="1367"/>
            <p14:sldId id="1368"/>
            <p14:sldId id="1369"/>
            <p14:sldId id="1370"/>
          </p14:sldIdLst>
        </p14:section>
        <p14:section name="Intro - X minutes" id="{262DF92D-807A-457B-83EF-C53B8BA76377}">
          <p14:sldIdLst>
            <p14:sldId id="1364"/>
            <p14:sldId id="1363"/>
            <p14:sldId id="1361"/>
            <p14:sldId id="1359"/>
            <p14:sldId id="1360"/>
            <p14:sldId id="1362"/>
            <p14:sldId id="1378"/>
          </p14:sldIdLst>
        </p14:section>
        <p14:section name="Untitled Section" id="{2F881FF2-773A-4FA9-8076-D4A28DB643D9}">
          <p14:sldIdLst>
            <p14:sldId id="1347"/>
            <p14:sldId id="1354"/>
            <p14:sldId id="1355"/>
            <p14:sldId id="1356"/>
            <p14:sldId id="1357"/>
            <p14:sldId id="1358"/>
            <p14:sldId id="1389"/>
            <p14:sldId id="1390"/>
            <p14:sldId id="1353"/>
          </p14:sldIdLst>
        </p14:section>
        <p14:section name="Summary - X minutes" id="{533727F8-8CBB-4FFC-B2EF-0A1C86DB663F}">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C3E50"/>
    <a:srgbClr val="F9F9F9"/>
    <a:srgbClr val="C35EA4"/>
    <a:srgbClr val="525252"/>
    <a:srgbClr val="BAD80A"/>
    <a:srgbClr val="737373"/>
    <a:srgbClr val="FFFFFF"/>
    <a:srgbClr val="767676"/>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054" autoAdjust="0"/>
    <p:restoredTop sz="75150" autoAdjust="0"/>
  </p:normalViewPr>
  <p:slideViewPr>
    <p:cSldViewPr>
      <p:cViewPr varScale="1">
        <p:scale>
          <a:sx n="72" d="100"/>
          <a:sy n="72" d="100"/>
        </p:scale>
        <p:origin x="27" y="711"/>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3188"/>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gs" Target="tags/tag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7</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dirty="0"/>
            <a:t>Module 6</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dgm:spPr/>
      <dgm:t>
        <a:bodyPr/>
        <a:lstStyle/>
        <a:p>
          <a:r>
            <a:rPr lang="en-US" dirty="0"/>
            <a:t>Cognitive Services and the BOT framework</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C7CBCE7-B64C-4C75-A741-6CC83D221E3A}">
      <dgm:prSet/>
      <dgm:spPr/>
      <dgm:t>
        <a:bodyPr/>
        <a:lstStyle/>
        <a:p>
          <a:r>
            <a:rPr lang="en-US" dirty="0"/>
            <a:t>ARM and Infrastructure as Code</a:t>
          </a:r>
        </a:p>
      </dgm:t>
    </dgm:pt>
    <dgm:pt modelId="{B393B75B-0B04-47A2-89E5-81A0F79B7FED}" type="parTrans" cxnId="{4B48B8E9-660F-4AE1-8563-6A3835C678EB}">
      <dgm:prSet/>
      <dgm:spPr/>
      <dgm:t>
        <a:bodyPr/>
        <a:lstStyle/>
        <a:p>
          <a:endParaRPr lang="en-US"/>
        </a:p>
      </dgm:t>
    </dgm:pt>
    <dgm:pt modelId="{98B28538-9EF3-48B2-8531-313965FAB8DF}" type="sibTrans" cxnId="{4B48B8E9-660F-4AE1-8563-6A3835C678EB}">
      <dgm:prSet/>
      <dgm:spPr/>
      <dgm:t>
        <a:bodyPr/>
        <a:lstStyle/>
        <a:p>
          <a:endParaRPr lang="en-US"/>
        </a:p>
      </dgm:t>
    </dgm:pt>
    <dgm:pt modelId="{20B14FB0-0BE2-458F-B02B-7ACC0F8C5CBE}">
      <dgm:prSet/>
      <dgm:spPr/>
      <dgm:t>
        <a:bodyPr/>
        <a:lstStyle/>
        <a:p>
          <a:r>
            <a:rPr lang="en-US" dirty="0"/>
            <a:t>Monitoring applications with App Insights</a:t>
          </a:r>
        </a:p>
      </dgm:t>
    </dgm:pt>
    <dgm:pt modelId="{4F6D4800-441E-4ACC-94F9-A8CD1858F6C4}" type="parTrans" cxnId="{C558FE5D-9D40-4A97-A1E8-FAD7DD171601}">
      <dgm:prSet/>
      <dgm:spPr/>
      <dgm:t>
        <a:bodyPr/>
        <a:lstStyle/>
        <a:p>
          <a:endParaRPr lang="en-US"/>
        </a:p>
      </dgm:t>
    </dgm:pt>
    <dgm:pt modelId="{64165D6A-D628-4816-AA32-4448BFEB0787}" type="sibTrans" cxnId="{C558FE5D-9D40-4A97-A1E8-FAD7DD171601}">
      <dgm:prSet/>
      <dgm:spPr/>
      <dgm:t>
        <a:bodyPr/>
        <a:lstStyle/>
        <a:p>
          <a:endParaRPr lang="en-US"/>
        </a:p>
      </dgm:t>
    </dgm:pt>
    <dgm:pt modelId="{C46825B5-CC7A-43DA-A5A0-0EB7591AC290}">
      <dgm:prSet/>
      <dgm:spPr/>
      <dgm:t>
        <a:bodyPr/>
        <a:lstStyle/>
        <a:p>
          <a:r>
            <a:rPr lang="en-US" dirty="0"/>
            <a:t>Module 8</a:t>
          </a:r>
        </a:p>
      </dgm:t>
    </dgm:pt>
    <dgm:pt modelId="{9A507F8C-86CE-4A9C-9C55-AC0200E64815}" type="parTrans" cxnId="{5FB51858-B006-4202-937A-617D2FC2E91D}">
      <dgm:prSet/>
      <dgm:spPr/>
      <dgm:t>
        <a:bodyPr/>
        <a:lstStyle/>
        <a:p>
          <a:endParaRPr lang="de-DE"/>
        </a:p>
      </dgm:t>
    </dgm:pt>
    <dgm:pt modelId="{AD31D81E-C527-4C9D-97FA-629ECA40F903}" type="sibTrans" cxnId="{5FB51858-B006-4202-937A-617D2FC2E91D}">
      <dgm:prSet/>
      <dgm:spPr/>
      <dgm:t>
        <a:bodyPr/>
        <a:lstStyle/>
        <a:p>
          <a:endParaRPr lang="de-DE"/>
        </a:p>
      </dgm:t>
    </dgm:pt>
    <dgm:pt modelId="{5A42402D-1938-48DA-A739-DD5D4EE6880A}">
      <dgm:prSet/>
      <dgm:spPr/>
      <dgm:t>
        <a:bodyPr/>
        <a:lstStyle/>
        <a:p>
          <a:r>
            <a:rPr lang="en-US" dirty="0"/>
            <a:t>Choice IOT OR </a:t>
          </a:r>
          <a:r>
            <a:rPr lang="en-US" dirty="0" err="1"/>
            <a:t>PowerBI</a:t>
          </a:r>
          <a:endParaRPr lang="en-US" dirty="0"/>
        </a:p>
      </dgm:t>
    </dgm:pt>
    <dgm:pt modelId="{B9DC5CC2-F85C-4764-9735-C47329442142}" type="parTrans" cxnId="{CC829C22-4553-4E56-B744-8011C45DED99}">
      <dgm:prSet/>
      <dgm:spPr/>
      <dgm:t>
        <a:bodyPr/>
        <a:lstStyle/>
        <a:p>
          <a:endParaRPr lang="de-DE"/>
        </a:p>
      </dgm:t>
    </dgm:pt>
    <dgm:pt modelId="{F4A60913-0762-4724-8C29-07A76D1B256C}" type="sibTrans" cxnId="{CC829C22-4553-4E56-B744-8011C45DED99}">
      <dgm:prSet/>
      <dgm:spPr/>
      <dgm:t>
        <a:bodyPr/>
        <a:lstStyle/>
        <a:p>
          <a:endParaRPr lang="de-DE"/>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8">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8">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8">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8">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8">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8">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8">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8">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8">
        <dgm:presLayoutVars>
          <dgm:chMax val="1"/>
          <dgm:bulletEnabled val="1"/>
        </dgm:presLayoutVars>
      </dgm:prSet>
      <dgm:spPr/>
    </dgm:pt>
    <dgm:pt modelId="{37E22389-D950-4A26-A268-5C9A5A3CD82C}" type="pres">
      <dgm:prSet presAssocID="{8072FA85-1F1D-4E2E-9ED3-9E9729269312}" presName="descendantText" presStyleLbl="alignAccFollowNode1" presStyleIdx="4" presStyleCnt="8">
        <dgm:presLayoutVars>
          <dgm:bulletEnabled val="1"/>
        </dgm:presLayoutVars>
      </dgm:prSet>
      <dgm:spPr/>
    </dgm:pt>
    <dgm:pt modelId="{2B1D75C4-CB07-4847-87C0-9CBA68424C25}" type="pres">
      <dgm:prSet presAssocID="{93DB633C-C6BF-440C-B5B6-859547B1A5F4}" presName="sp" presStyleCnt="0"/>
      <dgm:spPr/>
    </dgm:pt>
    <dgm:pt modelId="{59C4BE3D-3873-4CC5-8D5D-68E8BE86735D}" type="pres">
      <dgm:prSet presAssocID="{16268D6F-1FBF-4F5B-93DA-7B7C16DB4419}" presName="linNode" presStyleCnt="0"/>
      <dgm:spPr/>
    </dgm:pt>
    <dgm:pt modelId="{70B00C7B-4587-4FBB-B8DD-6908E2084D89}" type="pres">
      <dgm:prSet presAssocID="{16268D6F-1FBF-4F5B-93DA-7B7C16DB4419}" presName="parentText" presStyleLbl="node1" presStyleIdx="5" presStyleCnt="8">
        <dgm:presLayoutVars>
          <dgm:chMax val="1"/>
          <dgm:bulletEnabled val="1"/>
        </dgm:presLayoutVars>
      </dgm:prSet>
      <dgm:spPr/>
    </dgm:pt>
    <dgm:pt modelId="{E23F637E-9A4A-4AA5-98AE-66E97735DB4F}" type="pres">
      <dgm:prSet presAssocID="{16268D6F-1FBF-4F5B-93DA-7B7C16DB4419}" presName="descendantText" presStyleLbl="alignAccFollowNode1" presStyleIdx="5" presStyleCnt="8">
        <dgm:presLayoutVars>
          <dgm:bulletEnabled val="1"/>
        </dgm:presLayoutVars>
      </dgm:prSet>
      <dgm:spPr/>
    </dgm:pt>
    <dgm:pt modelId="{2F714637-0EA7-494B-A2A2-D563E67FDDF7}" type="pres">
      <dgm:prSet presAssocID="{C1E3ECAD-14AE-457E-AA60-908D3B165065}"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6" presStyleCnt="8">
        <dgm:presLayoutVars>
          <dgm:chMax val="1"/>
          <dgm:bulletEnabled val="1"/>
        </dgm:presLayoutVars>
      </dgm:prSet>
      <dgm:spPr/>
    </dgm:pt>
    <dgm:pt modelId="{68B4BBEF-B3B9-44EE-93CE-818230DA2604}" type="pres">
      <dgm:prSet presAssocID="{98FA1FEA-193C-455F-BC82-D031D6A78B83}" presName="descendantText" presStyleLbl="alignAccFollowNode1" presStyleIdx="6" presStyleCnt="8">
        <dgm:presLayoutVars>
          <dgm:bulletEnabled val="1"/>
        </dgm:presLayoutVars>
      </dgm:prSet>
      <dgm:spPr/>
    </dgm:pt>
    <dgm:pt modelId="{54E4D13B-BD98-4522-BC04-5727CC416F05}" type="pres">
      <dgm:prSet presAssocID="{64AD9273-27D6-42CA-9606-2E8D96638389}" presName="sp" presStyleCnt="0"/>
      <dgm:spPr/>
    </dgm:pt>
    <dgm:pt modelId="{F2AD5B02-65BB-4F9B-BB85-C4EF549BB065}" type="pres">
      <dgm:prSet presAssocID="{C46825B5-CC7A-43DA-A5A0-0EB7591AC290}" presName="linNode" presStyleCnt="0"/>
      <dgm:spPr/>
    </dgm:pt>
    <dgm:pt modelId="{57420F26-CEFB-458E-B04A-9394AE5D85CE}" type="pres">
      <dgm:prSet presAssocID="{C46825B5-CC7A-43DA-A5A0-0EB7591AC290}" presName="parentText" presStyleLbl="node1" presStyleIdx="7" presStyleCnt="8">
        <dgm:presLayoutVars>
          <dgm:chMax val="1"/>
          <dgm:bulletEnabled val="1"/>
        </dgm:presLayoutVars>
      </dgm:prSet>
      <dgm:spPr/>
    </dgm:pt>
    <dgm:pt modelId="{FE4EE005-2D6A-4F83-9035-2425BB016B0B}" type="pres">
      <dgm:prSet presAssocID="{C46825B5-CC7A-43DA-A5A0-0EB7591AC290}" presName="descendantText" presStyleLbl="alignAccFollowNode1" presStyleIdx="7" presStyleCnt="8">
        <dgm:presLayoutVars>
          <dgm:bulletEnabled val="1"/>
        </dgm:presLayoutVars>
      </dgm:prSet>
      <dgm:spPr/>
    </dgm:pt>
  </dgm:ptLst>
  <dgm:cxnLst>
    <dgm:cxn modelId="{2E426905-E13B-4321-8394-204F0DD94D64}" type="presOf" srcId="{1CF5DF33-87B5-4E4E-AA3D-3AAB51BBEAF4}" destId="{03632F8B-4E93-4840-9E4E-68F53BBC5873}"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D6D75707-1FF8-4884-910B-2E14BEC0842B}" srcId="{CCB75381-B66D-4B20-8298-A5FD070AB22C}" destId="{16268D6F-1FBF-4F5B-93DA-7B7C16DB4419}" srcOrd="5" destOrd="0" parTransId="{D62585A0-4FAE-40C0-89E0-82356A8DBF27}" sibTransId="{C1E3ECAD-14AE-457E-AA60-908D3B165065}"/>
    <dgm:cxn modelId="{7ED99E10-2C83-45F5-8D7B-3F580B16288E}" srcId="{CCB75381-B66D-4B20-8298-A5FD070AB22C}" destId="{7B3DB122-1D8E-4822-ADCD-16B4D4E14E42}" srcOrd="2" destOrd="0" parTransId="{75EC45A3-1D1D-48C9-BF47-CB60F9C6623F}" sibTransId="{2851B0A7-5F5A-45AF-9490-3367702A5D85}"/>
    <dgm:cxn modelId="{6373EE19-4CFF-4FB5-8313-A11F726E7B44}" type="presOf" srcId="{C46825B5-CC7A-43DA-A5A0-0EB7591AC290}" destId="{57420F26-CEFB-458E-B04A-9394AE5D85CE}" srcOrd="0" destOrd="0" presId="urn:microsoft.com/office/officeart/2005/8/layout/vList5"/>
    <dgm:cxn modelId="{6E306B21-63BD-4910-9FE8-8C6EF00B3C76}" type="presOf" srcId="{BC7CBCE7-B64C-4C75-A741-6CC83D221E3A}" destId="{37E22389-D950-4A26-A268-5C9A5A3CD82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CC829C22-4553-4E56-B744-8011C45DED99}" srcId="{C46825B5-CC7A-43DA-A5A0-0EB7591AC290}" destId="{5A42402D-1938-48DA-A739-DD5D4EE6880A}" srcOrd="0" destOrd="0" parTransId="{B9DC5CC2-F85C-4764-9735-C47329442142}" sibTransId="{F4A60913-0762-4724-8C29-07A76D1B256C}"/>
    <dgm:cxn modelId="{9298B135-70CE-4A8E-A77A-F97A6858BE88}" srcId="{98FA1FEA-193C-455F-BC82-D031D6A78B83}" destId="{4A55797A-8C92-4CA2-BDBD-DD59A49408A8}" srcOrd="0" destOrd="0" parTransId="{BC0DF799-ECB0-4098-AB06-091A343D06C0}" sibTransId="{B0326E5D-FD08-4DD1-BD3C-DAFEFEB4C6B2}"/>
    <dgm:cxn modelId="{3CD2EC5B-23F7-4B28-B998-0D7DDC22CD87}" srcId="{FAF27AE8-06DD-4446-8C08-04D22F1E8DE2}" destId="{7DC5F7BD-3CC0-4E13-9D86-95B3993232D1}" srcOrd="0" destOrd="0" parTransId="{721C77BA-4CE4-4B7D-AD5B-D60CF25D46D4}" sibTransId="{8CC2376B-AD45-44A2-8559-20AB408DD5BE}"/>
    <dgm:cxn modelId="{C558FE5D-9D40-4A97-A1E8-FAD7DD171601}" srcId="{16268D6F-1FBF-4F5B-93DA-7B7C16DB4419}" destId="{20B14FB0-0BE2-458F-B02B-7ACC0F8C5CBE}" srcOrd="0" destOrd="0" parTransId="{4F6D4800-441E-4ACC-94F9-A8CD1858F6C4}" sibTransId="{64165D6A-D628-4816-AA32-4448BFEB0787}"/>
    <dgm:cxn modelId="{AF1BEC68-E442-48D3-B0DB-D4B75270062D}" type="presOf" srcId="{4A55797A-8C92-4CA2-BDBD-DD59A49408A8}" destId="{68B4BBEF-B3B9-44EE-93CE-818230DA2604}"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5FB51858-B006-4202-937A-617D2FC2E91D}" srcId="{CCB75381-B66D-4B20-8298-A5FD070AB22C}" destId="{C46825B5-CC7A-43DA-A5A0-0EB7591AC290}" srcOrd="7" destOrd="0" parTransId="{9A507F8C-86CE-4A9C-9C55-AC0200E64815}" sibTransId="{AD31D81E-C527-4C9D-97FA-629ECA40F903}"/>
    <dgm:cxn modelId="{B8B99259-F423-440F-9C75-B14E49218F62}" type="presOf" srcId="{FAF27AE8-06DD-4446-8C08-04D22F1E8DE2}" destId="{F8539A12-2D82-4C88-98C3-1B1E242F4079}"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4C97EAB-D53F-4024-95EF-7A4A2A8E07B3}" type="presOf" srcId="{FC3D354A-EBE1-4774-AB56-0B9FF30BED09}" destId="{735907E8-CD71-421F-8950-285DC6511AD6}" srcOrd="0" destOrd="0" presId="urn:microsoft.com/office/officeart/2005/8/layout/vList5"/>
    <dgm:cxn modelId="{33B3C1BD-D5DD-4743-AEB5-BF102D7417A5}" srcId="{CCB75381-B66D-4B20-8298-A5FD070AB22C}" destId="{FAF27AE8-06DD-4446-8C08-04D22F1E8DE2}" srcOrd="1" destOrd="0" parTransId="{C3E9D8E5-FF43-4EE3-9F20-3FBF7E9CFC80}" sibTransId="{A79BDEF5-AB57-435B-833F-5DAB541E05D9}"/>
    <dgm:cxn modelId="{C13073C1-018D-4689-92D0-C57E2DBFF222}" srcId="{7B3DB122-1D8E-4822-ADCD-16B4D4E14E42}" destId="{E6154748-05AB-4B57-A334-AC886BBDAA91}" srcOrd="0" destOrd="0" parTransId="{C37A14E3-FBD2-4DCF-B2AE-D85276CBFF5D}" sibTransId="{8D94650C-E9F5-4078-8262-33A0CA09A61A}"/>
    <dgm:cxn modelId="{7CA495CF-7549-455B-9CA1-EB4979A7DAF1}" type="presOf" srcId="{20B14FB0-0BE2-458F-B02B-7ACC0F8C5CBE}" destId="{E23F637E-9A4A-4AA5-98AE-66E97735DB4F}"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5B9CADDB-EC8B-4081-8604-3D0BA2969018}" type="presOf" srcId="{E6154748-05AB-4B57-A334-AC886BBDAA91}" destId="{61247A71-DC9E-4A76-B169-395D763BB202}"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4B48B8E9-660F-4AE1-8563-6A3835C678EB}" srcId="{8072FA85-1F1D-4E2E-9ED3-9E9729269312}" destId="{BC7CBCE7-B64C-4C75-A741-6CC83D221E3A}" srcOrd="0" destOrd="0" parTransId="{B393B75B-0B04-47A2-89E5-81A0F79B7FED}" sibTransId="{98B28538-9EF3-48B2-8531-313965FAB8DF}"/>
    <dgm:cxn modelId="{96A048EA-712A-4B8B-BFE5-FFAEB03FC498}" type="presOf" srcId="{7DC5F7BD-3CC0-4E13-9D86-95B3993232D1}" destId="{E6420154-04FB-467D-88B8-1F7D05114D7E}" srcOrd="0" destOrd="0" presId="urn:microsoft.com/office/officeart/2005/8/layout/vList5"/>
    <dgm:cxn modelId="{227596ED-EE12-4822-B666-8436B5C1D720}" type="presOf" srcId="{16268D6F-1FBF-4F5B-93DA-7B7C16DB4419}" destId="{70B00C7B-4587-4FBB-B8DD-6908E2084D89}" srcOrd="0" destOrd="0" presId="urn:microsoft.com/office/officeart/2005/8/layout/vList5"/>
    <dgm:cxn modelId="{7E5E93F6-652A-418E-9BE5-80E4DCF73807}" srcId="{CCB75381-B66D-4B20-8298-A5FD070AB22C}" destId="{98FA1FEA-193C-455F-BC82-D031D6A78B83}" srcOrd="6" destOrd="0" parTransId="{4D02B69D-4BFB-406D-BABC-58A651D2BD31}" sibTransId="{64AD9273-27D6-42CA-9606-2E8D96638389}"/>
    <dgm:cxn modelId="{340B6AFA-CF80-4CA2-B1B5-84F55BC7366D}" type="presOf" srcId="{EF398454-E407-442E-8779-2A1D6C0CDD9C}" destId="{0CF624A4-1729-464B-A0E7-F90B1343283F}" srcOrd="0" destOrd="0" presId="urn:microsoft.com/office/officeart/2005/8/layout/vList5"/>
    <dgm:cxn modelId="{62F9BCFB-44BF-45C4-9013-F173DE247660}" type="presOf" srcId="{5A42402D-1938-48DA-A739-DD5D4EE6880A}" destId="{FE4EE005-2D6A-4F83-9035-2425BB016B0B}"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151012AB-9E71-4DEB-AE0B-3BB281C4E785}" type="presParOf" srcId="{F1EB1088-51AB-4DC7-91D6-4C6D26B61E33}" destId="{37E22389-D950-4A26-A268-5C9A5A3CD82C}"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43746EDD-E64F-4E19-8521-BE147848F748}" type="presParOf" srcId="{E03513B6-B757-4D79-B241-089506EEB20F}" destId="{59C4BE3D-3873-4CC5-8D5D-68E8BE86735D}" srcOrd="10" destOrd="0" presId="urn:microsoft.com/office/officeart/2005/8/layout/vList5"/>
    <dgm:cxn modelId="{4364132E-6954-44C2-8929-3730EF424022}" type="presParOf" srcId="{59C4BE3D-3873-4CC5-8D5D-68E8BE86735D}" destId="{70B00C7B-4587-4FBB-B8DD-6908E2084D89}" srcOrd="0" destOrd="0" presId="urn:microsoft.com/office/officeart/2005/8/layout/vList5"/>
    <dgm:cxn modelId="{801743D7-7126-4FEE-AFF0-28686DC8355A}" type="presParOf" srcId="{59C4BE3D-3873-4CC5-8D5D-68E8BE86735D}" destId="{E23F637E-9A4A-4AA5-98AE-66E97735DB4F}" srcOrd="1" destOrd="0" presId="urn:microsoft.com/office/officeart/2005/8/layout/vList5"/>
    <dgm:cxn modelId="{80A29067-C91E-4DBF-AF51-C0567F9A6403}" type="presParOf" srcId="{E03513B6-B757-4D79-B241-089506EEB20F}" destId="{2F714637-0EA7-494B-A2A2-D563E67FDDF7}" srcOrd="11" destOrd="0" presId="urn:microsoft.com/office/officeart/2005/8/layout/vList5"/>
    <dgm:cxn modelId="{0B79F412-147E-45C5-ABCB-2FEEA51FC9A8}" type="presParOf" srcId="{E03513B6-B757-4D79-B241-089506EEB20F}" destId="{1991AD84-BDBE-42D1-8C2A-D4CCF78EEA24}" srcOrd="12"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 modelId="{BF9F12F6-9A1D-460A-AE5A-8D6B931A3258}" type="presParOf" srcId="{E03513B6-B757-4D79-B241-089506EEB20F}" destId="{54E4D13B-BD98-4522-BC04-5727CC416F05}" srcOrd="13" destOrd="0" presId="urn:microsoft.com/office/officeart/2005/8/layout/vList5"/>
    <dgm:cxn modelId="{01401D15-F220-41DF-A230-186D35249C76}" type="presParOf" srcId="{E03513B6-B757-4D79-B241-089506EEB20F}" destId="{F2AD5B02-65BB-4F9B-BB85-C4EF549BB065}" srcOrd="14" destOrd="0" presId="urn:microsoft.com/office/officeart/2005/8/layout/vList5"/>
    <dgm:cxn modelId="{1CC3F07E-B15C-4995-8703-FBA72A159477}" type="presParOf" srcId="{F2AD5B02-65BB-4F9B-BB85-C4EF549BB065}" destId="{57420F26-CEFB-458E-B04A-9394AE5D85CE}" srcOrd="0" destOrd="0" presId="urn:microsoft.com/office/officeart/2005/8/layout/vList5"/>
    <dgm:cxn modelId="{A758E827-DE74-43F2-BF78-F20C04182063}" type="presParOf" srcId="{F2AD5B02-65BB-4F9B-BB85-C4EF549BB065}" destId="{FE4EE005-2D6A-4F83-9035-2425BB016B0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custT="1"/>
      <dgm:spPr/>
      <dgm:t>
        <a:bodyPr/>
        <a:lstStyle/>
        <a:p>
          <a:pPr>
            <a:buNone/>
          </a:pPr>
          <a:r>
            <a:rPr lang="en-US" sz="2400"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custT="1"/>
      <dgm:spPr/>
      <dgm:t>
        <a:bodyPr/>
        <a:lstStyle/>
        <a:p>
          <a:pPr>
            <a:buNone/>
          </a:pPr>
          <a:r>
            <a:rPr lang="en-US" sz="2400"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custT="1"/>
      <dgm:spPr/>
      <dgm:t>
        <a:bodyPr/>
        <a:lstStyle/>
        <a:p>
          <a:pPr>
            <a:buNone/>
          </a:pPr>
          <a:r>
            <a:rPr lang="en-US" sz="2400"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custT="1"/>
      <dgm:spPr/>
      <dgm:t>
        <a:bodyPr/>
        <a:lstStyle/>
        <a:p>
          <a:pPr>
            <a:buNone/>
          </a:pPr>
          <a:r>
            <a:rPr lang="en-US" sz="2400"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custT="1"/>
      <dgm:spPr/>
      <dgm:t>
        <a:bodyPr/>
        <a:lstStyle/>
        <a:p>
          <a:pPr>
            <a:buNone/>
          </a:pPr>
          <a:r>
            <a:rPr lang="en-US" sz="2400" b="0" i="0" u="none" dirty="0"/>
            <a:t>Infrastructure as code with </a:t>
          </a:r>
          <a:r>
            <a:rPr lang="en-US" sz="2400"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custT="1"/>
      <dgm:spPr/>
      <dgm:t>
        <a:bodyPr/>
        <a:lstStyle/>
        <a:p>
          <a:pPr>
            <a:buNone/>
          </a:pPr>
          <a:r>
            <a:rPr lang="en-US" sz="2400"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F72793E5-889E-49EF-ADC6-C9DD9B3DDAF8}">
      <dgm:prSet custT="1"/>
      <dgm:spPr/>
      <dgm:t>
        <a:bodyPr/>
        <a:lstStyle/>
        <a:p>
          <a:pPr>
            <a:buNone/>
          </a:pPr>
          <a:r>
            <a:rPr lang="en-US" sz="3000" dirty="0"/>
            <a:t>HOL 7</a:t>
          </a:r>
        </a:p>
      </dgm:t>
    </dgm:pt>
    <dgm:pt modelId="{075DBC3C-ADEF-4ED7-991E-D074ABB759F5}" type="parTrans" cxnId="{4FCFEB28-9778-4901-9B7B-F8B3089C6608}">
      <dgm:prSet/>
      <dgm:spPr/>
      <dgm:t>
        <a:bodyPr/>
        <a:lstStyle/>
        <a:p>
          <a:endParaRPr lang="de-DE"/>
        </a:p>
      </dgm:t>
    </dgm:pt>
    <dgm:pt modelId="{530A548A-C363-4BCF-88C8-ECF35572D435}" type="sibTrans" cxnId="{4FCFEB28-9778-4901-9B7B-F8B3089C6608}">
      <dgm:prSet/>
      <dgm:spPr/>
      <dgm:t>
        <a:bodyPr/>
        <a:lstStyle/>
        <a:p>
          <a:endParaRPr lang="de-DE"/>
        </a:p>
      </dgm:t>
    </dgm:pt>
    <dgm:pt modelId="{ACD7F058-A72E-4A71-A141-230231F096A9}">
      <dgm:prSet custT="1"/>
      <dgm:spPr/>
      <dgm:t>
        <a:bodyPr/>
        <a:lstStyle/>
        <a:p>
          <a:pPr>
            <a:buNone/>
          </a:pPr>
          <a:r>
            <a:rPr lang="en-US" sz="2400" dirty="0"/>
            <a:t>Cognitive Services and the BOT Framework (AI)</a:t>
          </a:r>
        </a:p>
      </dgm:t>
    </dgm:pt>
    <dgm:pt modelId="{34A104A3-9897-48A0-9DC4-847B1E7AEC05}" type="parTrans" cxnId="{0FDE938C-88D2-41BB-BA7B-4AE0CEF11DE1}">
      <dgm:prSet/>
      <dgm:spPr/>
      <dgm:t>
        <a:bodyPr/>
        <a:lstStyle/>
        <a:p>
          <a:endParaRPr lang="de-DE"/>
        </a:p>
      </dgm:t>
    </dgm:pt>
    <dgm:pt modelId="{BADDAE36-6C18-46B3-8D25-89982CC9134B}" type="sibTrans" cxnId="{0FDE938C-88D2-41BB-BA7B-4AE0CEF11DE1}">
      <dgm:prSet/>
      <dgm:spPr/>
      <dgm:t>
        <a:bodyPr/>
        <a:lstStyle/>
        <a:p>
          <a:endParaRPr lang="de-DE"/>
        </a:p>
      </dgm:t>
    </dgm:pt>
    <dgm:pt modelId="{AC35CEE3-90A6-4802-97B4-CD1B04B05302}">
      <dgm:prSet custT="1"/>
      <dgm:spPr/>
      <dgm:t>
        <a:bodyPr/>
        <a:lstStyle/>
        <a:p>
          <a:pPr>
            <a:buNone/>
          </a:pPr>
          <a:r>
            <a:rPr lang="en-US" sz="3000" dirty="0"/>
            <a:t>HOL 8</a:t>
          </a:r>
        </a:p>
      </dgm:t>
    </dgm:pt>
    <dgm:pt modelId="{D8030E1A-4022-4409-A483-085AF0BFAA9E}" type="parTrans" cxnId="{D98709DC-9877-4713-86C8-6791E8EEA235}">
      <dgm:prSet/>
      <dgm:spPr/>
      <dgm:t>
        <a:bodyPr/>
        <a:lstStyle/>
        <a:p>
          <a:endParaRPr lang="de-DE"/>
        </a:p>
      </dgm:t>
    </dgm:pt>
    <dgm:pt modelId="{5CFE6AE6-968C-41A5-8FD0-7FF32B0C3DDB}" type="sibTrans" cxnId="{D98709DC-9877-4713-86C8-6791E8EEA235}">
      <dgm:prSet/>
      <dgm:spPr/>
      <dgm:t>
        <a:bodyPr/>
        <a:lstStyle/>
        <a:p>
          <a:endParaRPr lang="de-DE"/>
        </a:p>
      </dgm:t>
    </dgm:pt>
    <dgm:pt modelId="{BA59A335-3623-4DC5-BB86-CCBE8701F41B}">
      <dgm:prSet custT="1"/>
      <dgm:spPr/>
      <dgm:t>
        <a:bodyPr/>
        <a:lstStyle/>
        <a:p>
          <a:pPr>
            <a:buNone/>
          </a:pPr>
          <a:r>
            <a:rPr lang="en-US" sz="2400" dirty="0"/>
            <a:t>Choice: IOT or </a:t>
          </a:r>
          <a:r>
            <a:rPr lang="en-US" sz="2400" dirty="0" err="1"/>
            <a:t>PowerBI</a:t>
          </a:r>
          <a:endParaRPr lang="en-US" sz="2400" dirty="0"/>
        </a:p>
      </dgm:t>
    </dgm:pt>
    <dgm:pt modelId="{215D991F-2134-411C-B056-715C18499CE3}" type="parTrans" cxnId="{EEE04242-C1E8-4D91-B8A8-32A6D1978782}">
      <dgm:prSet/>
      <dgm:spPr/>
      <dgm:t>
        <a:bodyPr/>
        <a:lstStyle/>
        <a:p>
          <a:endParaRPr lang="de-DE"/>
        </a:p>
      </dgm:t>
    </dgm:pt>
    <dgm:pt modelId="{72DC7EDE-4FD3-4F59-9705-AAAEF8411FDD}" type="sibTrans" cxnId="{EEE04242-C1E8-4D91-B8A8-32A6D1978782}">
      <dgm:prSet/>
      <dgm:spPr/>
      <dgm:t>
        <a:bodyPr/>
        <a:lstStyle/>
        <a:p>
          <a:endParaRPr lang="de-DE"/>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8" custScaleX="68813" custLinFactNeighborX="0" custLinFactNeighborY="1723">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8" custScaleX="115121" custLinFactNeighborX="0">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8" custScaleX="68813" custLinFactNeighborX="0" custLinFactNeighborY="1723">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8" custScaleX="115121" custLinFactNeighborX="0">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8" custScaleX="68813" custLinFactNeighborX="0" custLinFactNeighborY="1723">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8" custScaleX="115121" custLinFactNeighborX="0">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8" custScaleX="68813" custLinFactNeighborX="0" custLinFactNeighborY="1723">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8" custScaleX="115121" custLinFactNeighborX="0">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8" custScaleX="68813" custLinFactNeighborX="0" custLinFactNeighborY="1723">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8" custScaleX="115121" custLinFactNeighborX="0">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8" custScaleX="68813">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8" custScaleX="115121" custLinFactNeighborX="0">
        <dgm:presLayoutVars>
          <dgm:bulletEnabled val="1"/>
        </dgm:presLayoutVars>
      </dgm:prSet>
      <dgm:spPr/>
    </dgm:pt>
    <dgm:pt modelId="{44DC0A8B-5FC1-4778-A6C3-B3E37B2DB481}" type="pres">
      <dgm:prSet presAssocID="{DCAFE381-EF1A-4B8E-86DF-48DDB9BD3ABC}" presName="sp" presStyleCnt="0"/>
      <dgm:spPr/>
    </dgm:pt>
    <dgm:pt modelId="{277D0D69-B154-4281-AA73-46D57A0B4F3D}" type="pres">
      <dgm:prSet presAssocID="{F72793E5-889E-49EF-ADC6-C9DD9B3DDAF8}" presName="linNode" presStyleCnt="0"/>
      <dgm:spPr/>
    </dgm:pt>
    <dgm:pt modelId="{7D605DB4-8F22-4C81-A41C-BC79B7757BFE}" type="pres">
      <dgm:prSet presAssocID="{F72793E5-889E-49EF-ADC6-C9DD9B3DDAF8}" presName="parentText" presStyleLbl="node1" presStyleIdx="6" presStyleCnt="8" custScaleX="68205">
        <dgm:presLayoutVars>
          <dgm:chMax val="1"/>
          <dgm:bulletEnabled val="1"/>
        </dgm:presLayoutVars>
      </dgm:prSet>
      <dgm:spPr/>
    </dgm:pt>
    <dgm:pt modelId="{808C93CC-3137-458D-80FB-67D50AC5E5F6}" type="pres">
      <dgm:prSet presAssocID="{F72793E5-889E-49EF-ADC6-C9DD9B3DDAF8}" presName="descendantText" presStyleLbl="alignAccFollowNode1" presStyleIdx="6" presStyleCnt="8" custScaleX="115369">
        <dgm:presLayoutVars>
          <dgm:bulletEnabled val="1"/>
        </dgm:presLayoutVars>
      </dgm:prSet>
      <dgm:spPr/>
    </dgm:pt>
    <dgm:pt modelId="{04F0F8E7-91F7-43E1-882D-C2632C566A0B}" type="pres">
      <dgm:prSet presAssocID="{530A548A-C363-4BCF-88C8-ECF35572D435}" presName="sp" presStyleCnt="0"/>
      <dgm:spPr/>
    </dgm:pt>
    <dgm:pt modelId="{0E1945BB-C4DD-4038-9008-D15CE2625B6F}" type="pres">
      <dgm:prSet presAssocID="{AC35CEE3-90A6-4802-97B4-CD1B04B05302}" presName="linNode" presStyleCnt="0"/>
      <dgm:spPr/>
    </dgm:pt>
    <dgm:pt modelId="{2B6E48F1-2309-46B5-A198-0BA9DCD95328}" type="pres">
      <dgm:prSet presAssocID="{AC35CEE3-90A6-4802-97B4-CD1B04B05302}" presName="parentText" presStyleLbl="node1" presStyleIdx="7" presStyleCnt="8" custScaleX="68206">
        <dgm:presLayoutVars>
          <dgm:chMax val="1"/>
          <dgm:bulletEnabled val="1"/>
        </dgm:presLayoutVars>
      </dgm:prSet>
      <dgm:spPr/>
    </dgm:pt>
    <dgm:pt modelId="{7EFEF636-21DF-4038-A7B4-2D2033A88DD2}" type="pres">
      <dgm:prSet presAssocID="{AC35CEE3-90A6-4802-97B4-CD1B04B05302}" presName="descendantText" presStyleLbl="alignAccFollowNode1" presStyleIdx="7" presStyleCnt="8" custScaleX="115462">
        <dgm:presLayoutVars>
          <dgm:bulletEnabled val="1"/>
        </dgm:presLayoutVars>
      </dgm:prSet>
      <dgm:spPr/>
    </dgm:pt>
  </dgm:ptLst>
  <dgm:cxnLst>
    <dgm:cxn modelId="{F92D6200-E050-4C5C-A4A3-F6093702A532}" type="presOf" srcId="{F72793E5-889E-49EF-ADC6-C9DD9B3DDAF8}" destId="{7D605DB4-8F22-4C81-A41C-BC79B7757BFE}" srcOrd="0" destOrd="0" presId="urn:microsoft.com/office/officeart/2005/8/layout/vList5"/>
    <dgm:cxn modelId="{2E426905-E13B-4321-8394-204F0DD94D64}" type="presOf" srcId="{1CF5DF33-87B5-4E4E-AA3D-3AAB51BBEAF4}" destId="{03632F8B-4E93-4840-9E4E-68F53BBC5873}"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D6D75707-1FF8-4884-910B-2E14BEC0842B}" srcId="{8072FA85-1F1D-4E2E-9ED3-9E9729269312}" destId="{16268D6F-1FBF-4F5B-93DA-7B7C16DB4419}" srcOrd="0" destOrd="0" parTransId="{D62585A0-4FAE-40C0-89E0-82356A8DBF27}" sibTransId="{C1E3ECAD-14AE-457E-AA60-908D3B165065}"/>
    <dgm:cxn modelId="{7ED99E10-2C83-45F5-8D7B-3F580B16288E}" srcId="{CCB75381-B66D-4B20-8298-A5FD070AB22C}" destId="{7B3DB122-1D8E-4822-ADCD-16B4D4E14E42}" srcOrd="2" destOrd="0" parTransId="{75EC45A3-1D1D-48C9-BF47-CB60F9C6623F}" sibTransId="{2851B0A7-5F5A-45AF-9490-3367702A5D85}"/>
    <dgm:cxn modelId="{70804612-C34C-41A6-9DA0-39B2C2EAD8CB}" type="presOf" srcId="{AFDBFF0B-7F98-4C3B-9485-18B15960BBEE}" destId="{221D5F81-3BC4-4811-940D-8B1BBEDB27DE}"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9ED57F24-3A9A-4F5E-BB62-86912E7063B2}" type="presOf" srcId="{132639D9-7817-45F6-AEFB-CD6A63413582}" destId="{855CB823-9B0A-44F5-93DF-71A72EAFEDC3}" srcOrd="0" destOrd="0" presId="urn:microsoft.com/office/officeart/2005/8/layout/vList5"/>
    <dgm:cxn modelId="{4FCFEB28-9778-4901-9B7B-F8B3089C6608}" srcId="{CCB75381-B66D-4B20-8298-A5FD070AB22C}" destId="{F72793E5-889E-49EF-ADC6-C9DD9B3DDAF8}" srcOrd="6" destOrd="0" parTransId="{075DBC3C-ADEF-4ED7-991E-D074ABB759F5}" sibTransId="{530A548A-C363-4BCF-88C8-ECF35572D435}"/>
    <dgm:cxn modelId="{F1C44533-58A6-475E-9B70-ACD8E8464458}" type="presOf" srcId="{ACD7F058-A72E-4A71-A141-230231F096A9}" destId="{808C93CC-3137-458D-80FB-67D50AC5E5F6}" srcOrd="0" destOrd="0" presId="urn:microsoft.com/office/officeart/2005/8/layout/vList5"/>
    <dgm:cxn modelId="{02DE013A-1E10-4586-8A15-46E4B345CB09}" type="presOf" srcId="{AC35CEE3-90A6-4802-97B4-CD1B04B05302}" destId="{2B6E48F1-2309-46B5-A198-0BA9DCD95328}"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3CD2EC5B-23F7-4B28-B998-0D7DDC22CD87}" srcId="{FAF27AE8-06DD-4446-8C08-04D22F1E8DE2}" destId="{7DC5F7BD-3CC0-4E13-9D86-95B3993232D1}" srcOrd="0" destOrd="0" parTransId="{721C77BA-4CE4-4B7D-AD5B-D60CF25D46D4}" sibTransId="{8CC2376B-AD45-44A2-8559-20AB408DD5BE}"/>
    <dgm:cxn modelId="{EEE04242-C1E8-4D91-B8A8-32A6D1978782}" srcId="{AC35CEE3-90A6-4802-97B4-CD1B04B05302}" destId="{BA59A335-3623-4DC5-BB86-CCBE8701F41B}" srcOrd="0" destOrd="0" parTransId="{215D991F-2134-411C-B056-715C18499CE3}" sibTransId="{72DC7EDE-4FD3-4F59-9705-AAAEF8411FDD}"/>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0FDE938C-88D2-41BB-BA7B-4AE0CEF11DE1}" srcId="{F72793E5-889E-49EF-ADC6-C9DD9B3DDAF8}" destId="{ACD7F058-A72E-4A71-A141-230231F096A9}" srcOrd="0" destOrd="0" parTransId="{34A104A3-9897-48A0-9DC4-847B1E7AEC05}" sibTransId="{BADDAE36-6C18-46B3-8D25-89982CC9134B}"/>
    <dgm:cxn modelId="{580B4A90-6CCD-433B-90A3-1A83A324AD0A}" type="presOf" srcId="{7B3DB122-1D8E-4822-ADCD-16B4D4E14E42}" destId="{1D40B9DC-3DB8-4751-BFF0-8DBEF83FF13C}"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4C97EAB-D53F-4024-95EF-7A4A2A8E07B3}" type="presOf" srcId="{FC3D354A-EBE1-4774-AB56-0B9FF30BED09}" destId="{735907E8-CD71-421F-8950-285DC6511AD6}" srcOrd="0" destOrd="0" presId="urn:microsoft.com/office/officeart/2005/8/layout/vList5"/>
    <dgm:cxn modelId="{33B3C1BD-D5DD-4743-AEB5-BF102D7417A5}" srcId="{CCB75381-B66D-4B20-8298-A5FD070AB22C}" destId="{FAF27AE8-06DD-4446-8C08-04D22F1E8DE2}" srcOrd="1" destOrd="0" parTransId="{C3E9D8E5-FF43-4EE3-9F20-3FBF7E9CFC80}" sibTransId="{A79BDEF5-AB57-435B-833F-5DAB541E05D9}"/>
    <dgm:cxn modelId="{C13073C1-018D-4689-92D0-C57E2DBFF222}" srcId="{7B3DB122-1D8E-4822-ADCD-16B4D4E14E42}" destId="{E6154748-05AB-4B57-A334-AC886BBDAA91}" srcOrd="0" destOrd="0" parTransId="{C37A14E3-FBD2-4DCF-B2AE-D85276CBFF5D}" sibTransId="{8D94650C-E9F5-4078-8262-33A0CA09A61A}"/>
    <dgm:cxn modelId="{5EEDF5C4-D44D-4E92-8F5D-FD74D6B98B2B}" srcId="{CCB75381-B66D-4B20-8298-A5FD070AB22C}" destId="{132639D9-7817-45F6-AEFB-CD6A63413582}" srcOrd="5" destOrd="0" parTransId="{B8E0FA2C-1CD4-48A6-85E5-6FA2212B29F4}" sibTransId="{DCAFE381-EF1A-4B8E-86DF-48DDB9BD3ABC}"/>
    <dgm:cxn modelId="{4DC6D6D2-F2EB-4AF5-B2FA-6660BAA3C5C4}" type="presOf" srcId="{BA59A335-3623-4DC5-BB86-CCBE8701F41B}" destId="{7EFEF636-21DF-4038-A7B4-2D2033A88DD2}"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5B9CADDB-EC8B-4081-8604-3D0BA2969018}" type="presOf" srcId="{E6154748-05AB-4B57-A334-AC886BBDAA91}" destId="{61247A71-DC9E-4A76-B169-395D763BB202}" srcOrd="0" destOrd="0" presId="urn:microsoft.com/office/officeart/2005/8/layout/vList5"/>
    <dgm:cxn modelId="{D98709DC-9877-4713-86C8-6791E8EEA235}" srcId="{CCB75381-B66D-4B20-8298-A5FD070AB22C}" destId="{AC35CEE3-90A6-4802-97B4-CD1B04B05302}" srcOrd="7" destOrd="0" parTransId="{D8030E1A-4022-4409-A483-085AF0BFAA9E}" sibTransId="{5CFE6AE6-968C-41A5-8FD0-7FF32B0C3DDB}"/>
    <dgm:cxn modelId="{79E6B6E0-4ED6-4302-8D45-9C754CAFCBF5}" srcId="{132639D9-7817-45F6-AEFB-CD6A63413582}" destId="{AFDBFF0B-7F98-4C3B-9485-18B15960BBEE}" srcOrd="0" destOrd="0" parTransId="{D0CE218C-1B49-41EE-9048-CEE965B83EBB}" sibTransId="{5836F86D-EBCA-4209-88BC-2CCC58461F2B}"/>
    <dgm:cxn modelId="{078EA4E9-17D1-4FD2-820E-A56076B08368}" srcId="{1CF5DF33-87B5-4E4E-AA3D-3AAB51BBEAF4}" destId="{FC3D354A-EBE1-4774-AB56-0B9FF30BED09}" srcOrd="0" destOrd="0" parTransId="{AF9A9549-6500-45DB-9602-F453FD4EE8D7}" sibTransId="{27A36833-2C4D-44B8-8DF5-43A6FADE4336}"/>
    <dgm:cxn modelId="{96A048EA-712A-4B8B-BFE5-FFAEB03FC498}" type="presOf" srcId="{7DC5F7BD-3CC0-4E13-9D86-95B3993232D1}" destId="{E6420154-04FB-467D-88B8-1F7D05114D7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 modelId="{579C5B92-90CF-4ED9-BC2A-DD13DB1FDCA3}" type="presParOf" srcId="{E03513B6-B757-4D79-B241-089506EEB20F}" destId="{44DC0A8B-5FC1-4778-A6C3-B3E37B2DB481}" srcOrd="11" destOrd="0" presId="urn:microsoft.com/office/officeart/2005/8/layout/vList5"/>
    <dgm:cxn modelId="{5E065110-D8B1-45CF-B236-AFC3A3982D7D}" type="presParOf" srcId="{E03513B6-B757-4D79-B241-089506EEB20F}" destId="{277D0D69-B154-4281-AA73-46D57A0B4F3D}" srcOrd="12" destOrd="0" presId="urn:microsoft.com/office/officeart/2005/8/layout/vList5"/>
    <dgm:cxn modelId="{39BF95AC-8037-4F4F-B9C3-C6A6EE1375B2}" type="presParOf" srcId="{277D0D69-B154-4281-AA73-46D57A0B4F3D}" destId="{7D605DB4-8F22-4C81-A41C-BC79B7757BFE}" srcOrd="0" destOrd="0" presId="urn:microsoft.com/office/officeart/2005/8/layout/vList5"/>
    <dgm:cxn modelId="{F341768F-7F55-4F13-B3C4-B5FD5C758AC2}" type="presParOf" srcId="{277D0D69-B154-4281-AA73-46D57A0B4F3D}" destId="{808C93CC-3137-458D-80FB-67D50AC5E5F6}" srcOrd="1" destOrd="0" presId="urn:microsoft.com/office/officeart/2005/8/layout/vList5"/>
    <dgm:cxn modelId="{2958A4FA-416E-413E-BDDB-4ABE6E0F2089}" type="presParOf" srcId="{E03513B6-B757-4D79-B241-089506EEB20F}" destId="{04F0F8E7-91F7-43E1-882D-C2632C566A0B}" srcOrd="13" destOrd="0" presId="urn:microsoft.com/office/officeart/2005/8/layout/vList5"/>
    <dgm:cxn modelId="{F228896B-BE23-44C8-A17A-E39A9454D704}" type="presParOf" srcId="{E03513B6-B757-4D79-B241-089506EEB20F}" destId="{0E1945BB-C4DD-4038-9008-D15CE2625B6F}" srcOrd="14" destOrd="0" presId="urn:microsoft.com/office/officeart/2005/8/layout/vList5"/>
    <dgm:cxn modelId="{4A72B600-BF22-40A9-8F1B-B11C3F3C6CAD}" type="presParOf" srcId="{0E1945BB-C4DD-4038-9008-D15CE2625B6F}" destId="{2B6E48F1-2309-46B5-A198-0BA9DCD95328}" srcOrd="0" destOrd="0" presId="urn:microsoft.com/office/officeart/2005/8/layout/vList5"/>
    <dgm:cxn modelId="{AE22BB68-11DE-43B9-A244-CABD01B81F5E}" type="presParOf" srcId="{0E1945BB-C4DD-4038-9008-D15CE2625B6F}" destId="{7EFEF636-21DF-4038-A7B4-2D2033A88DD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custT="1"/>
      <dgm:spPr/>
      <dgm:t>
        <a:bodyPr/>
        <a:lstStyle/>
        <a:p>
          <a:pPr>
            <a:buNone/>
          </a:pPr>
          <a:r>
            <a:rPr lang="en-US" sz="2400"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10:15</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custT="1"/>
      <dgm:spPr/>
      <dgm:t>
        <a:bodyPr/>
        <a:lstStyle/>
        <a:p>
          <a:pPr>
            <a:buNone/>
          </a:pPr>
          <a:r>
            <a:rPr lang="en-US" sz="2400" dirty="0"/>
            <a:t>Tools and developer environment overview</a:t>
          </a:r>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10:15 – 10:45</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custT="1"/>
      <dgm:spPr/>
      <dgm:t>
        <a:bodyPr/>
        <a:lstStyle/>
        <a:p>
          <a:pPr>
            <a:buNone/>
          </a:pPr>
          <a:r>
            <a:rPr lang="en-US" sz="2400"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10:45 – 11:00</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custT="1"/>
      <dgm:spPr/>
      <dgm:t>
        <a:bodyPr/>
        <a:lstStyle/>
        <a:p>
          <a:pPr>
            <a:buNone/>
          </a:pPr>
          <a:r>
            <a:rPr lang="en-US" sz="2400"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11:00 -11:30</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custT="1"/>
      <dgm:spPr/>
      <dgm:t>
        <a:bodyPr/>
        <a:lstStyle/>
        <a:p>
          <a:pPr>
            <a:buNone/>
          </a:pPr>
          <a:r>
            <a:rPr lang="en-US" sz="2400"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11:30 - 12:15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custT="1"/>
      <dgm:spPr/>
      <dgm:t>
        <a:bodyPr/>
        <a:lstStyle/>
        <a:p>
          <a:pPr>
            <a:buNone/>
          </a:pPr>
          <a:r>
            <a:rPr lang="en-US" sz="2400" dirty="0"/>
            <a:t>Modern Cloud Apps</a:t>
          </a:r>
          <a:r>
            <a:rPr lang="en-US" sz="2400" b="0" i="0" u="none" dirty="0"/>
            <a:t> + Demo</a:t>
          </a:r>
          <a:endParaRPr lang="en-US" sz="2400"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12:15 -1:00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custT="1"/>
      <dgm:spPr/>
      <dgm:t>
        <a:bodyPr/>
        <a:lstStyle/>
        <a:p>
          <a:pPr>
            <a:buNone/>
          </a:pPr>
          <a:r>
            <a:rPr lang="en-US" sz="2400"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1:00 - 2:00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custT="1"/>
      <dgm:spPr/>
      <dgm:t>
        <a:bodyPr/>
        <a:lstStyle/>
        <a:p>
          <a:pPr>
            <a:buNone/>
          </a:pPr>
          <a:r>
            <a:rPr lang="en-US" sz="2400"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2:00 - 2:15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2:15 - 3:15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custT="1"/>
      <dgm:spPr/>
      <dgm:t>
        <a:bodyPr/>
        <a:lstStyle/>
        <a:p>
          <a:pPr>
            <a:buNone/>
          </a:pPr>
          <a:r>
            <a:rPr lang="en-US" sz="2400" dirty="0"/>
            <a:t>Identity and Office365 APIs Overview</a:t>
          </a:r>
          <a:r>
            <a:rPr lang="en-US" sz="2400" b="0" i="0" u="none" dirty="0"/>
            <a:t> + Demos</a:t>
          </a:r>
          <a:endParaRPr lang="en-US" sz="2400"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3:15 - 4:45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custT="1"/>
      <dgm:spPr/>
      <dgm:t>
        <a:bodyPr/>
        <a:lstStyle/>
        <a:p>
          <a:pPr>
            <a:buNone/>
          </a:pPr>
          <a:r>
            <a:rPr lang="en-US" sz="2400"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custT="1"/>
      <dgm:spPr/>
      <dgm:t>
        <a:bodyPr/>
        <a:lstStyle/>
        <a:p>
          <a:pPr>
            <a:buNone/>
          </a:pPr>
          <a:r>
            <a:rPr lang="en-US" sz="2400"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custT="1"/>
      <dgm:spPr/>
      <dgm:t>
        <a:bodyPr/>
        <a:lstStyle/>
        <a:p>
          <a:pPr>
            <a:buNone/>
          </a:pPr>
          <a:r>
            <a:rPr lang="en-US" sz="2400"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custScaleX="5273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custScaleX="119308">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custScaleX="52736">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custScaleX="119308">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custScaleX="52736">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custScaleX="119308">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custScaleX="52736">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custScaleX="119308">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custScaleX="52736">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custScaleX="119308">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custScaleX="52736">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custScaleX="119308">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custScaleX="52736">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custScaleX="119308">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custScaleX="52736">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custScaleX="119308">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custScaleX="52736">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custScaleX="119308">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custScaleX="52736">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custScaleX="119308">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custScaleX="52736">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custScaleX="119308">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custScaleX="52736">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custScaleX="119308">
        <dgm:presLayoutVars>
          <dgm:bulletEnabled val="1"/>
        </dgm:presLayoutVars>
      </dgm:prSet>
      <dgm:spPr/>
    </dgm:pt>
  </dgm:ptLst>
  <dgm:cxnLst>
    <dgm:cxn modelId="{75342C07-666E-4E3D-AECF-28FD41A32181}" srcId="{CCB75381-B66D-4B20-8298-A5FD070AB22C}" destId="{02C38A57-573F-41EC-B204-13AC764E360E}" srcOrd="5" destOrd="0" parTransId="{0E577D1C-25F1-4267-BE9D-37F168869956}" sibTransId="{DEF0C6FE-EAC7-46C9-AB73-15E08891C7B5}"/>
    <dgm:cxn modelId="{6586920F-349A-45E3-8BFC-E44784D8D16F}" type="presOf" srcId="{7F14D543-64AC-4DC2-BD65-05EA502C3A39}" destId="{45F3B3F6-2CED-45D8-B6E2-0409440DA4C3}" srcOrd="0" destOrd="0" presId="urn:microsoft.com/office/officeart/2005/8/layout/vList5"/>
    <dgm:cxn modelId="{D9FA4620-43D2-4FEF-AC27-F8AE8178A174}" srcId="{CCB75381-B66D-4B20-8298-A5FD070AB22C}" destId="{9A28830A-EC42-40F9-8E14-CF70637D1A76}" srcOrd="11" destOrd="0" parTransId="{71065D94-717E-45B5-8739-0FF40AE3C42A}" sibTransId="{51B2B0F2-D638-4DF5-90F0-886A6265E989}"/>
    <dgm:cxn modelId="{5F94E221-444D-4C0F-A880-7BB280139F5F}" srcId="{CCB75381-B66D-4B20-8298-A5FD070AB22C}" destId="{9F0B2B7E-A445-41E4-8304-BACDE1F08B70}" srcOrd="0" destOrd="0" parTransId="{149B9860-E902-4D08-823D-A454C45A0165}" sibTransId="{E1BECD42-1710-4068-A3A8-0907A4291122}"/>
    <dgm:cxn modelId="{070C2224-0169-4653-AB3C-55D11E6235EA}" type="presOf" srcId="{591EF917-983B-47C5-8C06-8A86F5AA62C8}" destId="{0EF06FAD-3524-4BD1-B078-697A8FAE965D}"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4EDE232A-6012-4C2A-B654-27AD46AE18FB}" type="presOf" srcId="{CB8B6AAF-6FB9-457B-BE3B-1957D9E18F53}" destId="{80AC146E-A9F7-4B60-B06C-7F0E6092BDB4}"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2F62553E-77AC-4DD1-9C59-1732F058CC67}" srcId="{CCB75381-B66D-4B20-8298-A5FD070AB22C}" destId="{57BC5268-F6FE-4BD9-BC33-92BB62190DAB}" srcOrd="4" destOrd="0" parTransId="{8B1EB986-BE0F-402F-A113-B4DF7744CA6E}" sibTransId="{B6E3F47A-1B82-46C0-9D09-3816B93A339F}"/>
    <dgm:cxn modelId="{85FBF960-791D-45FA-B603-F9806D436CCE}" srcId="{02C38A57-573F-41EC-B204-13AC764E360E}" destId="{130563A8-8AFA-4873-A379-1C4EFD20928C}" srcOrd="0" destOrd="0" parTransId="{9749E3E0-3BB0-4DE6-B851-284757582D81}" sibTransId="{1F8FE404-DEF9-48DD-9F47-5EF6EC5B5520}"/>
    <dgm:cxn modelId="{38DA0241-2569-4F97-8B73-00837DAE3192}" srcId="{CCB75381-B66D-4B20-8298-A5FD070AB22C}" destId="{0AAA634C-49A9-4601-9886-C522AC9707DF}" srcOrd="10" destOrd="0" parTransId="{0666C81F-2B5E-4A82-A092-B6F7D5D32848}" sibTransId="{F1E13ECC-4D7E-4F2F-AA12-D5EE26111D87}"/>
    <dgm:cxn modelId="{0D80E966-50E3-40A8-8F55-3DE60361678A}" type="presOf" srcId="{77BB74A2-3D49-48AD-A2AA-DD45F45FEC72}" destId="{D43E34EF-5CE0-465E-BECF-EAD8EAC9838E}"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948CC94B-BE3C-4194-B69F-86ABC8BB4666}" type="presOf" srcId="{9A28830A-EC42-40F9-8E14-CF70637D1A76}" destId="{4402A6D0-E73F-47D7-AFAB-86D03A52490D}"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1936D454-E6DF-44DA-BEBB-4930ACAB4837}" type="presOf" srcId="{000AF8C9-6088-41E7-914D-1B594F4075E7}" destId="{156A4FBD-5C59-4C21-B9DB-EA5715FD3136}"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F8881057-B62D-41C5-BFB3-0C267F3F9A25}" type="presOf" srcId="{A85776AF-68B1-4751-9647-8435B9DAAF6D}" destId="{FC331AB9-0D83-4CC7-9D27-73A841AB883D}"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3C78547B-B17B-4C93-901F-2881828E2528}" type="presOf" srcId="{A266C618-27D0-4C5F-B7C9-446E3A5DFF94}" destId="{400F7EFE-C693-404B-97E3-2D2B46DCED50}" srcOrd="0" destOrd="0" presId="urn:microsoft.com/office/officeart/2005/8/layout/vList5"/>
    <dgm:cxn modelId="{456F7882-3166-40D1-84C5-BE51DBDF5760}" srcId="{CCB75381-B66D-4B20-8298-A5FD070AB22C}" destId="{3912455F-7E2C-436E-BFA3-E53E483D42C7}" srcOrd="1" destOrd="0" parTransId="{7FB59202-62D3-4747-BC26-7D8505D844D1}" sibTransId="{7C48392E-7F54-44BE-B2C9-B04B739682BA}"/>
    <dgm:cxn modelId="{033B7588-068B-4C1C-A192-684C35C8FC45}" srcId="{9A28830A-EC42-40F9-8E14-CF70637D1A76}" destId="{000AF8C9-6088-41E7-914D-1B594F4075E7}" srcOrd="0" destOrd="0" parTransId="{BCE3C775-BCC0-4BA4-BF58-56B09DC51C98}" sibTransId="{5D13A44C-27E4-456E-A1F1-0AC9AC4733A9}"/>
    <dgm:cxn modelId="{034DA899-8E02-4D47-8E58-876CFFF6ABBB}" srcId="{0AAA634C-49A9-4601-9886-C522AC9707DF}" destId="{81539807-E286-49F5-B693-C1735F67FD87}" srcOrd="0" destOrd="0" parTransId="{E67BF368-A616-4B13-9410-49FB1B7698B9}" sibTransId="{44A6C845-D1CB-4EF4-911C-32122DB2677C}"/>
    <dgm:cxn modelId="{035B839A-88E8-4598-88E6-F9799143C1D1}" type="presOf" srcId="{02C38A57-573F-41EC-B204-13AC764E360E}" destId="{9BE55685-5B91-4ED0-A3F3-E0AFDD677C54}"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2E45DD9F-C163-4E0B-84FB-50A8D03BDB7D}" srcId="{CCB75381-B66D-4B20-8298-A5FD070AB22C}" destId="{EC7A42D0-E98A-48B2-B6F1-C856870C9A56}" srcOrd="6" destOrd="0" parTransId="{3016F0CB-F9AB-4C78-AD81-3775B3170B17}" sibTransId="{0E0E40C6-F041-4BEC-84E8-53C150B80A67}"/>
    <dgm:cxn modelId="{D8BDC5A2-249F-46FE-8296-2E505E1AB27A}" srcId="{CCB75381-B66D-4B20-8298-A5FD070AB22C}" destId="{E1AF72BC-0CC7-488C-9FDB-8B6B707BDFCB}" srcOrd="3" destOrd="0" parTransId="{42A4C684-C530-4CAA-A14D-9258BA80D793}" sibTransId="{141125C2-0820-4920-9DA2-8E2BD393E4F6}"/>
    <dgm:cxn modelId="{3A3829A3-EF4F-4C7A-9391-7DD36661EAC3}" type="presOf" srcId="{75BEEE2A-01A0-4876-93E8-699BE9C41E4E}" destId="{E12892D9-F98F-4E4E-B9C8-0D972EE87560}" srcOrd="0" destOrd="0" presId="urn:microsoft.com/office/officeart/2005/8/layout/vList5"/>
    <dgm:cxn modelId="{37C34DAF-21ED-499B-B0EC-52218D78FB3F}" srcId="{3912455F-7E2C-436E-BFA3-E53E483D42C7}" destId="{DB282EAE-C338-443B-AE78-F073BB9663BE}" srcOrd="0" destOrd="0" parTransId="{618445B9-E416-4FD3-898E-AC512684445E}" sibTransId="{F28BEF30-0205-4CAC-90E0-CF17CAD8222E}"/>
    <dgm:cxn modelId="{4BE407B5-4387-4004-BEB2-0B044F2CBD8B}" srcId="{EC7A42D0-E98A-48B2-B6F1-C856870C9A56}" destId="{A266C618-27D0-4C5F-B7C9-446E3A5DFF94}" srcOrd="0" destOrd="0" parTransId="{34726315-AA5C-4654-8131-450B889E4563}" sibTransId="{EF344BB1-EAD9-4724-9C2A-08766C8871F2}"/>
    <dgm:cxn modelId="{4D84B0BB-4811-4C6F-B129-D39C27732F78}" srcId="{2D71E925-A8AF-43B5-B979-BDE3983F2A65}" destId="{77BB74A2-3D49-48AD-A2AA-DD45F45FEC72}" srcOrd="0" destOrd="0" parTransId="{30E06841-9FD6-4638-A2F9-D8225570C395}" sibTransId="{11890B66-6449-4D3E-A146-9733F71B89B2}"/>
    <dgm:cxn modelId="{5BB1B6C1-15FD-4310-94F7-9D2237C39F84}" srcId="{57BC5268-F6FE-4BD9-BC33-92BB62190DAB}" destId="{A50C8847-BCBB-4339-AD63-FA4A368C7973}" srcOrd="0" destOrd="0" parTransId="{7F695F4C-51B5-4E1B-BC31-2CE3E22943F1}" sibTransId="{E556C9B4-2E07-4CD2-914B-033EB2A1FF62}"/>
    <dgm:cxn modelId="{C69573CA-97B1-443B-A6CE-C5157ABE4AD2}" srcId="{CCB75381-B66D-4B20-8298-A5FD070AB22C}" destId="{2D71E925-A8AF-43B5-B979-BDE3983F2A65}" srcOrd="7" destOrd="0" parTransId="{67DDE4FC-53C0-477C-92E6-017C5D7EB832}" sibTransId="{8B1B7467-613F-4E8F-88EB-4053FB2C86A6}"/>
    <dgm:cxn modelId="{E1DDEACF-3B31-4133-BA90-0358DBA1AF76}" type="presOf" srcId="{57BC5268-F6FE-4BD9-BC33-92BB62190DAB}" destId="{350959BE-A20B-4B1B-9A79-239BC65E6964}" srcOrd="0" destOrd="0" presId="urn:microsoft.com/office/officeart/2005/8/layout/vList5"/>
    <dgm:cxn modelId="{0A46A8D6-55D4-444C-B330-4930836DCEEA}" type="presOf" srcId="{3912455F-7E2C-436E-BFA3-E53E483D42C7}" destId="{8FF1422C-FB3D-4E40-B9AA-2876EA0039EA}"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0F0F7BE1-1B57-4040-B8C1-A9F69924803C}" type="presOf" srcId="{A50C8847-BCBB-4339-AD63-FA4A368C7973}" destId="{E27862F7-10C7-472B-87FB-B72257CD730B}"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5BCB81E6-F6C2-4E9E-BDAA-330FD1BC2BFB}" srcId="{E1AF72BC-0CC7-488C-9FDB-8B6B707BDFCB}" destId="{75BEEE2A-01A0-4876-93E8-699BE9C41E4E}" srcOrd="0" destOrd="0" parTransId="{D719DBCC-417E-4E0E-A631-0D333D10FDF2}" sibTransId="{DCFFCB17-705A-42C4-85D7-46AA0189BC85}"/>
    <dgm:cxn modelId="{B8CD81E9-B8E9-4DB5-9172-8B02F66128E7}" type="presOf" srcId="{33A6432D-E9CC-4E79-9DF2-4341E63D29FA}" destId="{B33B9E8A-E9A9-4A69-9E54-CDC82E49B1FD}" srcOrd="0" destOrd="0" presId="urn:microsoft.com/office/officeart/2005/8/layout/vList5"/>
    <dgm:cxn modelId="{3C6FCBEA-3873-483D-94CF-91C708DCA435}" type="presOf" srcId="{2D71E925-A8AF-43B5-B979-BDE3983F2A65}" destId="{FBCD6E4D-02F9-4B96-B891-81E6D680DC0C}" srcOrd="0" destOrd="0" presId="urn:microsoft.com/office/officeart/2005/8/layout/vList5"/>
    <dgm:cxn modelId="{602F74EE-8C29-40B9-8766-28CAFD552D3E}" type="presOf" srcId="{DB282EAE-C338-443B-AE78-F073BB9663BE}" destId="{0F76540A-83A1-43AF-A915-E9CCF31AD761}" srcOrd="0" destOrd="0" presId="urn:microsoft.com/office/officeart/2005/8/layout/vList5"/>
    <dgm:cxn modelId="{5A55CCF0-8B93-458E-B7B8-66D668B3960D}" type="presOf" srcId="{EC7A42D0-E98A-48B2-B6F1-C856870C9A56}" destId="{A22C4155-616D-4F4C-A223-723BEA428ED7}"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FEA3A7F7-BDB0-4A4B-9A78-7CC5886AF8B6}" type="presOf" srcId="{0EB97EAF-E203-44BA-B335-6E82AA848447}" destId="{4F72D66B-A8F6-4DB6-8FBA-070AAE1CF9E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DB20A75-0528-4850-A12C-F34800054C55}">
      <dgm:prSet custT="1"/>
      <dgm:spPr/>
      <dgm:t>
        <a:bodyPr/>
        <a:lstStyle/>
        <a:p>
          <a:pPr>
            <a:buNone/>
          </a:pPr>
          <a:r>
            <a:rPr lang="en-US" sz="2400" b="0" i="0" u="none" dirty="0"/>
            <a:t>Recap</a:t>
          </a:r>
          <a:endParaRPr lang="en-US" sz="2400"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64E85B5A-D895-42D8-9289-83C6034EA163}">
      <dgm:prSet custT="1"/>
      <dgm:spPr/>
      <dgm:t>
        <a:bodyPr/>
        <a:lstStyle/>
        <a:p>
          <a:pPr>
            <a:buNone/>
          </a:pPr>
          <a:r>
            <a:rPr lang="en-US" sz="2400" b="0" i="0" u="none" dirty="0"/>
            <a:t>Monitoring  Lecture + Demo</a:t>
          </a:r>
          <a:endParaRPr lang="en-US" sz="2400"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4EF98749-2837-4404-8E0A-809D3A678584}">
      <dgm:prSet custT="1"/>
      <dgm:spPr/>
      <dgm:t>
        <a:bodyPr/>
        <a:lstStyle/>
        <a:p>
          <a:pPr>
            <a:buNone/>
          </a:pPr>
          <a:r>
            <a:rPr lang="en-US" sz="2400" b="0" i="0" u="none" dirty="0"/>
            <a:t>Break</a:t>
          </a:r>
          <a:endParaRPr lang="en-US" sz="2400"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custT="1"/>
      <dgm:spPr/>
      <dgm:t>
        <a:bodyPr/>
        <a:lstStyle/>
        <a:p>
          <a:pPr>
            <a:buNone/>
          </a:pPr>
          <a:r>
            <a:rPr lang="en-US" sz="2400" b="0" i="0" u="none" dirty="0"/>
            <a:t>HOL 5 - Infrastructure as code (ARM)</a:t>
          </a:r>
          <a:endParaRPr lang="en-US" sz="2400"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custT="1"/>
      <dgm:spPr/>
      <dgm:t>
        <a:bodyPr/>
        <a:lstStyle/>
        <a:p>
          <a:pPr>
            <a:buNone/>
          </a:pPr>
          <a:r>
            <a:rPr lang="en-US" sz="2400" b="0" i="0" u="none" dirty="0"/>
            <a:t>Lunch</a:t>
          </a:r>
          <a:endParaRPr lang="en-US" sz="2400"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custT="1"/>
      <dgm:spPr/>
      <dgm:t>
        <a:bodyPr/>
        <a:lstStyle/>
        <a:p>
          <a:pPr>
            <a:buNone/>
          </a:pPr>
          <a:r>
            <a:rPr lang="en-US" sz="2400" b="0" i="0" u="none" dirty="0"/>
            <a:t>Infrastructure as code (ARM) + Demo</a:t>
          </a:r>
          <a:endParaRPr lang="en-US" sz="2400"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custT="1"/>
      <dgm:spPr/>
      <dgm:t>
        <a:bodyPr/>
        <a:lstStyle/>
        <a:p>
          <a:pPr>
            <a:buNone/>
          </a:pPr>
          <a:r>
            <a:rPr lang="en-US" sz="2400" b="0" i="0" u="none" dirty="0"/>
            <a:t>HOL 4 - Continuous integration with VSTS</a:t>
          </a:r>
          <a:endParaRPr lang="en-US" sz="2400"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custT="1"/>
      <dgm:spPr/>
      <dgm:t>
        <a:bodyPr/>
        <a:lstStyle/>
        <a:p>
          <a:pPr>
            <a:buNone/>
          </a:pPr>
          <a:r>
            <a:rPr lang="en-US" sz="2400" b="0" i="0" u="none" dirty="0"/>
            <a:t>Break</a:t>
          </a:r>
          <a:endParaRPr lang="en-US" sz="2400"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custT="1"/>
      <dgm:spPr/>
      <dgm:t>
        <a:bodyPr/>
        <a:lstStyle/>
        <a:p>
          <a:pPr>
            <a:buNone/>
          </a:pPr>
          <a:r>
            <a:rPr lang="en-US" sz="2400" b="0" i="0" u="none" dirty="0"/>
            <a:t>DevOps with </a:t>
          </a:r>
          <a:r>
            <a:rPr lang="en-US" sz="2400" b="0" i="0" u="none"/>
            <a:t>Azure Services + </a:t>
          </a:r>
          <a:r>
            <a:rPr lang="en-US" sz="2400" b="0" i="0" u="none" dirty="0"/>
            <a:t>Demo</a:t>
          </a:r>
          <a:endParaRPr lang="en-US" sz="2400"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3C786015-1874-4A77-9AF6-EC44C4E9113E}">
      <dgm:prSet/>
      <dgm:spPr/>
      <dgm:t>
        <a:bodyPr/>
        <a:lstStyle/>
        <a:p>
          <a:r>
            <a:rPr lang="en-US" b="0" i="0" u="none" dirty="0"/>
            <a:t>3:00 - 4:00</a:t>
          </a:r>
          <a:endParaRPr lang="en-US" dirty="0"/>
        </a:p>
      </dgm:t>
    </dgm:pt>
    <dgm:pt modelId="{39EB3DB3-E204-4C84-BAC8-6D524D6CDED1}" type="sibTrans" cxnId="{F3697665-C2A0-42C9-82EF-A5C003EDA9F9}">
      <dgm:prSet/>
      <dgm:spPr/>
      <dgm:t>
        <a:bodyPr/>
        <a:lstStyle/>
        <a:p>
          <a:endParaRPr lang="en-US"/>
        </a:p>
      </dgm:t>
    </dgm:pt>
    <dgm:pt modelId="{505F302E-B8F4-401A-9B8A-0364B151D74B}" type="parTrans" cxnId="{F3697665-C2A0-42C9-82EF-A5C003EDA9F9}">
      <dgm:prSet/>
      <dgm:spPr/>
      <dgm:t>
        <a:bodyPr/>
        <a:lstStyle/>
        <a:p>
          <a:endParaRPr lang="en-US"/>
        </a:p>
      </dgm:t>
    </dgm:pt>
    <dgm:pt modelId="{A825313B-4AFE-485D-9E16-83E9187A32A1}">
      <dgm:prSet custT="1"/>
      <dgm:spPr/>
      <dgm:t>
        <a:bodyPr/>
        <a:lstStyle/>
        <a:p>
          <a:pPr>
            <a:buNone/>
          </a:pPr>
          <a:r>
            <a:rPr lang="en-US" sz="2400" b="0" i="0" u="none" dirty="0"/>
            <a:t>HOL 6 - </a:t>
          </a:r>
          <a:r>
            <a:rPr lang="en-US" sz="2400" dirty="0"/>
            <a:t>Monitoring applications with App Insights</a:t>
          </a:r>
        </a:p>
      </dgm:t>
    </dgm:pt>
    <dgm:pt modelId="{9AB1B006-7338-4F08-B21D-C811402B0BAE}" type="sibTrans" cxnId="{9FC1933A-46FE-4D69-A71F-59A5218AA013}">
      <dgm:prSet/>
      <dgm:spPr/>
      <dgm:t>
        <a:bodyPr/>
        <a:lstStyle/>
        <a:p>
          <a:endParaRPr lang="en-US"/>
        </a:p>
      </dgm:t>
    </dgm:pt>
    <dgm:pt modelId="{FA18F900-8909-499B-9008-9CF4BC3DC30D}" type="parTrans" cxnId="{9FC1933A-46FE-4D69-A71F-59A5218AA013}">
      <dgm:prSet/>
      <dgm:spPr/>
      <dgm:t>
        <a:bodyPr/>
        <a:lstStyle/>
        <a:p>
          <a:endParaRPr lang="en-US"/>
        </a:p>
      </dgm:t>
    </dgm:pt>
    <dgm:pt modelId="{D64F44AC-1067-4A30-9D80-A10651A89775}">
      <dgm:prSet custT="1"/>
      <dgm:spPr/>
      <dgm:t>
        <a:bodyPr/>
        <a:lstStyle/>
        <a:p>
          <a:pPr>
            <a:buNone/>
          </a:pPr>
          <a:r>
            <a:rPr lang="pt-BR" sz="2400" b="0" i="0" u="none" dirty="0"/>
            <a:t>Q&amp;A</a:t>
          </a:r>
          <a:endParaRPr lang="pt-BR" sz="2400" dirty="0"/>
        </a:p>
      </dgm:t>
    </dgm:pt>
    <dgm:pt modelId="{15F562C2-97B0-468A-A712-3EB6B4FB7402}" type="sibTrans" cxnId="{0CCEE4B4-EF81-455F-ABBE-11BB0AFBBCF9}">
      <dgm:prSet/>
      <dgm:spPr/>
      <dgm:t>
        <a:bodyPr/>
        <a:lstStyle/>
        <a:p>
          <a:endParaRPr lang="en-US"/>
        </a:p>
      </dgm:t>
    </dgm:pt>
    <dgm:pt modelId="{F1360061-4618-47C4-991B-38D1382ED9B9}" type="parTrans" cxnId="{0CCEE4B4-EF81-455F-ABBE-11BB0AFBBCF9}">
      <dgm:prSet/>
      <dgm:spPr/>
      <dgm:t>
        <a:bodyPr/>
        <a:lstStyle/>
        <a:p>
          <a:endParaRPr lang="en-US"/>
        </a:p>
      </dgm:t>
    </dgm:pt>
    <dgm:pt modelId="{0A36482D-0ABF-4D93-A114-AA40B13E43F9}">
      <dgm:prSet/>
      <dgm:spPr/>
      <dgm:t>
        <a:bodyPr/>
        <a:lstStyle/>
        <a:p>
          <a:r>
            <a:rPr lang="fr-FR" b="0" i="0" u="none" dirty="0"/>
            <a:t>4:00 - 4:45</a:t>
          </a:r>
          <a:endParaRPr lang="fr-FR" dirty="0"/>
        </a:p>
      </dgm:t>
    </dgm:pt>
    <dgm:pt modelId="{B12D2F7C-5A66-4EFE-A84B-D09CCA129D13}" type="sibTrans" cxnId="{386FABD9-DDF8-49D2-9891-BA144DF1BC67}">
      <dgm:prSet/>
      <dgm:spPr/>
      <dgm:t>
        <a:bodyPr/>
        <a:lstStyle/>
        <a:p>
          <a:endParaRPr lang="en-US"/>
        </a:p>
      </dgm:t>
    </dgm:pt>
    <dgm:pt modelId="{29398887-733C-4682-9592-E9B1531ED5D6}" type="parTrans" cxnId="{386FABD9-DDF8-49D2-9891-BA144DF1BC67}">
      <dgm:prSet/>
      <dgm:spPr/>
      <dgm:t>
        <a:bodyPr/>
        <a:lstStyle/>
        <a:p>
          <a:endParaRPr lang="en-US"/>
        </a:p>
      </dgm:t>
    </dgm:pt>
    <dgm:pt modelId="{66B5CBB4-F312-4A99-8AB9-7A124E3B65A7}">
      <dgm:prSet custT="1"/>
      <dgm:spPr/>
      <dgm:t>
        <a:bodyPr/>
        <a:lstStyle/>
        <a:p>
          <a:pPr>
            <a:buNone/>
          </a:pPr>
          <a:r>
            <a:rPr lang="fr-FR" sz="2400" b="0" i="0" u="none" dirty="0"/>
            <a:t>Cognitive Services and the BOT Framework</a:t>
          </a:r>
          <a:endParaRPr lang="fr-FR" sz="2400" dirty="0"/>
        </a:p>
      </dgm:t>
    </dgm:pt>
    <dgm:pt modelId="{702E1FAE-9CF7-40FD-8D4C-58A705AF8006}" type="sibTrans" cxnId="{C240B007-C6B7-414E-BA5B-2B87838E1F49}">
      <dgm:prSet/>
      <dgm:spPr/>
      <dgm:t>
        <a:bodyPr/>
        <a:lstStyle/>
        <a:p>
          <a:endParaRPr lang="en-US"/>
        </a:p>
      </dgm:t>
    </dgm:pt>
    <dgm:pt modelId="{3D27B434-2FC2-4345-A3DE-004A3A2F08BE}" type="parTrans" cxnId="{C240B007-C6B7-414E-BA5B-2B87838E1F49}">
      <dgm:prSet/>
      <dgm:spPr/>
      <dgm:t>
        <a:bodyPr/>
        <a:lstStyle/>
        <a:p>
          <a:endParaRPr lang="en-US"/>
        </a:p>
      </dgm:t>
    </dgm:pt>
    <dgm:pt modelId="{D190EBBA-0C2A-4B23-8F3D-4248C5A0FEBA}">
      <dgm:prSet custT="1"/>
      <dgm:spPr/>
      <dgm:t>
        <a:bodyPr/>
        <a:lstStyle/>
        <a:p>
          <a:pPr>
            <a:buNone/>
          </a:pPr>
          <a:r>
            <a:rPr lang="pt-BR" b="0" i="0" u="none" dirty="0"/>
            <a:t>4:45 - 5:00</a:t>
          </a:r>
          <a:endParaRPr lang="fr-FR" sz="2400" dirty="0"/>
        </a:p>
      </dgm:t>
    </dgm:pt>
    <dgm:pt modelId="{3C25B5C2-3EC3-4CEB-A8FE-B0B07AB81650}" type="parTrans" cxnId="{79BC7A28-72EA-4FDC-BEE8-079F6EE376CC}">
      <dgm:prSet/>
      <dgm:spPr/>
      <dgm:t>
        <a:bodyPr/>
        <a:lstStyle/>
        <a:p>
          <a:endParaRPr lang="de-DE"/>
        </a:p>
      </dgm:t>
    </dgm:pt>
    <dgm:pt modelId="{BA232A61-4532-4A1B-8767-414B1095D3E9}" type="sibTrans" cxnId="{79BC7A28-72EA-4FDC-BEE8-079F6EE376CC}">
      <dgm:prSet/>
      <dgm:spPr/>
      <dgm:t>
        <a:bodyPr/>
        <a:lstStyle/>
        <a:p>
          <a:endParaRPr lang="de-DE"/>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2" custScaleX="47999">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2" custScaleX="117310">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2" custScaleX="47999">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2" custScaleX="117310">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2" custScaleX="47999">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2" custScaleX="117310">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2" custScaleX="47999">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2" custScaleX="117310">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2" custScaleX="47999">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2" custScaleX="117310">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2" custScaleX="47999">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2" custScaleX="117310">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2" custScaleX="47999">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2" custScaleX="117310">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2" custScaleX="47999">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2" custScaleX="117310">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2" custScaleX="47999">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2" custScaleX="117310">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2" custScaleX="47999">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2" custScaleX="117310">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2" custScaleX="47999">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2" custScaleX="117310">
        <dgm:presLayoutVars>
          <dgm:bulletEnabled val="1"/>
        </dgm:presLayoutVars>
      </dgm:prSet>
      <dgm:spPr/>
    </dgm:pt>
    <dgm:pt modelId="{5E481046-BDB3-45DA-8471-24E9D25D7FE0}" type="pres">
      <dgm:prSet presAssocID="{B12D2F7C-5A66-4EFE-A84B-D09CCA129D13}" presName="sp" presStyleCnt="0"/>
      <dgm:spPr/>
    </dgm:pt>
    <dgm:pt modelId="{BD2BBF51-ECC2-48E8-BF92-E05D322923A2}" type="pres">
      <dgm:prSet presAssocID="{D190EBBA-0C2A-4B23-8F3D-4248C5A0FEBA}" presName="linNode" presStyleCnt="0"/>
      <dgm:spPr/>
    </dgm:pt>
    <dgm:pt modelId="{98BE21F9-802A-4A95-8649-5870831CAA4F}" type="pres">
      <dgm:prSet presAssocID="{D190EBBA-0C2A-4B23-8F3D-4248C5A0FEBA}" presName="parentText" presStyleLbl="node1" presStyleIdx="11" presStyleCnt="12" custScaleX="48537">
        <dgm:presLayoutVars>
          <dgm:chMax val="1"/>
          <dgm:bulletEnabled val="1"/>
        </dgm:presLayoutVars>
      </dgm:prSet>
      <dgm:spPr/>
    </dgm:pt>
    <dgm:pt modelId="{418F4657-93DC-4855-801A-4AC6B081544E}" type="pres">
      <dgm:prSet presAssocID="{D190EBBA-0C2A-4B23-8F3D-4248C5A0FEBA}" presName="descendantText" presStyleLbl="alignAccFollowNode1" presStyleIdx="11" presStyleCnt="12" custScaleX="116727">
        <dgm:presLayoutVars>
          <dgm:bulletEnabled val="1"/>
        </dgm:presLayoutVars>
      </dgm:prSet>
      <dgm:spPr/>
    </dgm:pt>
  </dgm:ptLst>
  <dgm:cxnLst>
    <dgm:cxn modelId="{F4079701-8B68-4C50-900C-3A65C98B474E}" type="presOf" srcId="{4CCE1E62-8F26-44C5-8900-05E6BD987733}" destId="{54F29C5A-0C6D-4587-87C8-30905D844F15}" srcOrd="0" destOrd="0" presId="urn:microsoft.com/office/officeart/2005/8/layout/vList5"/>
    <dgm:cxn modelId="{74933102-6D4F-4A64-9EE4-88367FF8FCD3}" srcId="{42792F4C-9B0C-48DD-9699-697AF44C75B8}" destId="{9742FB85-0B9C-4C06-8D86-7004AB4C070E}" srcOrd="0" destOrd="0" parTransId="{C0F06598-3846-4F49-8C86-A9E90AF7D1D1}" sibTransId="{ABC624A9-C846-4FB3-8418-005394E93103}"/>
    <dgm:cxn modelId="{7AE97705-E20E-47CA-91D7-F9EB24B893A9}" srcId="{DA12C7E4-F499-4D14-AF3A-F6006B5E9D37}" destId="{3FA3A685-90DC-46D9-9F26-8E4C0E317176}" srcOrd="0" destOrd="0" parTransId="{A733B186-65E5-40F5-9F3F-08E90B5CC328}" sibTransId="{63DE33B5-E322-4266-959F-C1CF6955762B}"/>
    <dgm:cxn modelId="{C4622A07-F62C-439B-88BD-AC791C0BCB9D}" type="presOf" srcId="{AFF01370-7911-45DC-83C8-1822AC0FE027}" destId="{EC1EB1B5-90A7-493B-AD9C-BA31EA560306}" srcOrd="0" destOrd="0" presId="urn:microsoft.com/office/officeart/2005/8/layout/vList5"/>
    <dgm:cxn modelId="{C240B007-C6B7-414E-BA5B-2B87838E1F49}" srcId="{0A36482D-0ABF-4D93-A114-AA40B13E43F9}" destId="{66B5CBB4-F312-4A99-8AB9-7A124E3B65A7}" srcOrd="0" destOrd="0" parTransId="{3D27B434-2FC2-4345-A3DE-004A3A2F08BE}" sibTransId="{702E1FAE-9CF7-40FD-8D4C-58A705AF8006}"/>
    <dgm:cxn modelId="{C041E80A-3F8E-4D8A-B5DC-F6A59FF0BB94}" srcId="{CCB75381-B66D-4B20-8298-A5FD070AB22C}" destId="{3458FC72-4B97-4E26-B116-29C83F618C1E}" srcOrd="1" destOrd="0" parTransId="{286D2F1B-635F-439E-A9A9-746462DF6B89}" sibTransId="{24BE2E34-B8BF-4931-A47F-C19E2DD112DE}"/>
    <dgm:cxn modelId="{FF5BFA11-0425-45F4-8FA4-93A4CD2A0F86}" type="presOf" srcId="{64E85B5A-D895-42D8-9289-83C6034EA163}" destId="{5A1F3ACD-366F-49BC-8AFF-1280C8CECD08}"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A7252D1B-2F4F-4A03-8FAC-0A89EA0D3B8A}" type="presOf" srcId="{38AA9620-CDFF-4986-9872-23ECE6C2FCBB}" destId="{7F2A1588-C4A7-4418-8F86-D615469ACC8F}"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79BC7A28-72EA-4FDC-BEE8-079F6EE376CC}" srcId="{CCB75381-B66D-4B20-8298-A5FD070AB22C}" destId="{D190EBBA-0C2A-4B23-8F3D-4248C5A0FEBA}" srcOrd="11" destOrd="0" parTransId="{3C25B5C2-3EC3-4CEB-A8FE-B0B07AB81650}" sibTransId="{BA232A61-4532-4A1B-8767-414B1095D3E9}"/>
    <dgm:cxn modelId="{84DEA72E-2556-4C1D-A2BD-68B4CA9AA26B}" type="presOf" srcId="{D64F44AC-1067-4A30-9D80-A10651A89775}" destId="{418F4657-93DC-4855-801A-4AC6B081544E}"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BBEB4D38-2950-4BB2-B905-757C2EC49290}" srcId="{82922168-D541-4BA4-B645-F7993B150A48}" destId="{960FB9AF-EB5E-4195-BD0C-364AEB957F75}" srcOrd="0" destOrd="0" parTransId="{B4C8F3FB-73FF-4317-AE7F-106479EDA1F3}" sibTransId="{A3D54605-8D3E-48C4-8920-6664DB2BC780}"/>
    <dgm:cxn modelId="{C7A82039-77C4-4B77-BE79-D6DF1F1F8E5C}" srcId="{CCB75381-B66D-4B20-8298-A5FD070AB22C}" destId="{82922168-D541-4BA4-B645-F7993B150A48}" srcOrd="5" destOrd="0" parTransId="{8A9EECC9-31C5-4FF7-B646-EDF57B71D8D4}" sibTransId="{DE09000C-1201-4C86-8895-390160AC31D4}"/>
    <dgm:cxn modelId="{9FC1933A-46FE-4D69-A71F-59A5218AA013}" srcId="{3C786015-1874-4A77-9AF6-EC44C4E9113E}" destId="{A825313B-4AFE-485D-9E16-83E9187A32A1}" srcOrd="0" destOrd="0" parTransId="{FA18F900-8909-499B-9008-9CF4BC3DC30D}" sibTransId="{9AB1B006-7338-4F08-B21D-C811402B0BAE}"/>
    <dgm:cxn modelId="{A79BDC3C-EFDB-41CF-B8FD-E46539512CB8}" type="presOf" srcId="{D190EBBA-0C2A-4B23-8F3D-4248C5A0FEBA}" destId="{98BE21F9-802A-4A95-8649-5870831CAA4F}" srcOrd="0" destOrd="0" presId="urn:microsoft.com/office/officeart/2005/8/layout/vList5"/>
    <dgm:cxn modelId="{F8A9693E-870B-4FAB-BEEB-CF96A1C45F97}" type="presOf" srcId="{66B5CBB4-F312-4A99-8AB9-7A124E3B65A7}" destId="{CE892AC9-582D-4780-B830-4A06AD9AC9FF}" srcOrd="0" destOrd="0" presId="urn:microsoft.com/office/officeart/2005/8/layout/vList5"/>
    <dgm:cxn modelId="{0A98DE5E-BFC2-42C1-B7B5-9A1F6310DFA4}" type="presOf" srcId="{0A36482D-0ABF-4D93-A114-AA40B13E43F9}" destId="{E6A402E3-81A1-4561-9072-A0080B31C16A}" srcOrd="0" destOrd="0" presId="urn:microsoft.com/office/officeart/2005/8/layout/vList5"/>
    <dgm:cxn modelId="{F3697665-C2A0-42C9-82EF-A5C003EDA9F9}" srcId="{CCB75381-B66D-4B20-8298-A5FD070AB22C}" destId="{3C786015-1874-4A77-9AF6-EC44C4E9113E}" srcOrd="9" destOrd="0" parTransId="{505F302E-B8F4-401A-9B8A-0364B151D74B}" sibTransId="{39EB3DB3-E204-4C84-BAC8-6D524D6CDED1}"/>
    <dgm:cxn modelId="{0AF71467-5CB4-4158-A948-EBC919501A41}" srcId="{CCB75381-B66D-4B20-8298-A5FD070AB22C}" destId="{AFF01370-7911-45DC-83C8-1822AC0FE027}" srcOrd="0" destOrd="0" parTransId="{A39C3794-EB84-4784-A2C7-51273B7CE8C8}" sibTransId="{8DB04DA7-E945-47C5-82AF-23AEEBD790C6}"/>
    <dgm:cxn modelId="{BAB06548-5C2A-41E8-99E1-D1C94814C9A3}" type="presOf" srcId="{3458FC72-4B97-4E26-B116-29C83F618C1E}" destId="{BE3EDFDA-3F7A-4C2E-8E05-24C88FC3829B}" srcOrd="0" destOrd="0" presId="urn:microsoft.com/office/officeart/2005/8/layout/vList5"/>
    <dgm:cxn modelId="{2C2ADC4D-97DB-40A5-8CEB-76BD6AC72AD9}" srcId="{3458FC72-4B97-4E26-B116-29C83F618C1E}" destId="{CF4C82DD-98B4-4A5D-B90F-441319D7546D}" srcOrd="0" destOrd="0" parTransId="{A136DCD2-8AA8-437B-A07A-C5FDB88C21B4}" sibTransId="{6EB096CC-C0FD-44B7-97F2-693487DE3C24}"/>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67C16753-411E-4574-9F46-F8E6B48B8F95}" type="presOf" srcId="{CCB75381-B66D-4B20-8298-A5FD070AB22C}" destId="{E03513B6-B757-4D79-B241-089506EEB20F}"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6D432F84-0C19-43A3-B482-27FCF90C09F9}" type="presOf" srcId="{DA12C7E4-F499-4D14-AF3A-F6006B5E9D37}" destId="{050F393B-63AE-4969-8E65-7A35A5A012B7}"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4311098C-F456-4A46-A132-0EBF2B8716C9}" srcId="{CCB75381-B66D-4B20-8298-A5FD070AB22C}" destId="{B4C30B1F-372E-4609-A76A-E5154F319851}" srcOrd="7" destOrd="0" parTransId="{A589FDD8-8711-430B-B53B-D05D55C3F5D6}" sibTransId="{274EB9D0-BA06-49BD-8B58-C98A0250504A}"/>
    <dgm:cxn modelId="{DC19F18E-FE9C-4DAC-8875-75BDAB28F5F6}" type="presOf" srcId="{42792F4C-9B0C-48DD-9699-697AF44C75B8}" destId="{A95FCAC1-A86A-49E6-93F3-35518D1CB588}" srcOrd="0" destOrd="0" presId="urn:microsoft.com/office/officeart/2005/8/layout/vList5"/>
    <dgm:cxn modelId="{CE479695-6051-4FC8-9358-77B3755C3AE9}" srcId="{CCB75381-B66D-4B20-8298-A5FD070AB22C}" destId="{78CB731B-0293-4701-BCD3-28FF508E36C2}" srcOrd="4" destOrd="0" parTransId="{BFAC9006-E58E-412B-9554-C77E0F0E805A}" sibTransId="{C8F977F1-56D8-4231-A84A-BD55FB807D6B}"/>
    <dgm:cxn modelId="{627CAF95-1245-484F-BAA4-758753C75FDD}" type="presOf" srcId="{78CB731B-0293-4701-BCD3-28FF508E36C2}" destId="{9315BC47-31EE-4CB8-8DAE-86843AE51B70}"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7A639DAC-57AC-4375-A456-C86406C28888}" type="presOf" srcId="{0DB20A75-0528-4850-A12C-F34800054C55}" destId="{12AF2439-BF27-4F4F-9C6A-4FD3CD892173}" srcOrd="0" destOrd="0" presId="urn:microsoft.com/office/officeart/2005/8/layout/vList5"/>
    <dgm:cxn modelId="{0CCEE4B4-EF81-455F-ABBE-11BB0AFBBCF9}" srcId="{D190EBBA-0C2A-4B23-8F3D-4248C5A0FEBA}" destId="{D64F44AC-1067-4A30-9D80-A10651A89775}" srcOrd="0" destOrd="0" parTransId="{F1360061-4618-47C4-991B-38D1382ED9B9}" sibTransId="{15F562C2-97B0-468A-A712-3EB6B4FB7402}"/>
    <dgm:cxn modelId="{A549A1C3-4C46-422A-A28A-E4A144420B83}" type="presOf" srcId="{3FA3A685-90DC-46D9-9F26-8E4C0E317176}" destId="{A98CB637-414B-4235-9322-CDB9B3AB4396}"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EBF18FCF-A264-406C-A662-A162F7C8C4F2}" type="presOf" srcId="{231C7939-BF88-4D22-B859-C6BCE7DC3EA4}" destId="{96A5357F-26FB-46B9-AC76-401E637DCA6D}" srcOrd="0" destOrd="0" presId="urn:microsoft.com/office/officeart/2005/8/layout/vList5"/>
    <dgm:cxn modelId="{7BD171D0-3F5F-4579-9F0F-A99DF0C402C5}" type="presOf" srcId="{A825313B-4AFE-485D-9E16-83E9187A32A1}" destId="{5C094C1F-0A4B-4924-94B4-9EF233FD65DC}"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386FABD9-DDF8-49D2-9891-BA144DF1BC67}" srcId="{CCB75381-B66D-4B20-8298-A5FD070AB22C}" destId="{0A36482D-0ABF-4D93-A114-AA40B13E43F9}" srcOrd="10" destOrd="0" parTransId="{29398887-733C-4682-9592-E9B1531ED5D6}" sibTransId="{B12D2F7C-5A66-4EFE-A84B-D09CCA129D13}"/>
    <dgm:cxn modelId="{FBE350DD-6281-4A37-A513-DB819A794E91}" type="presOf" srcId="{9742FB85-0B9C-4C06-8D86-7004AB4C070E}" destId="{305D479E-3E82-4E40-8591-7920046044CA}"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42E8BEFC-28F3-4D48-81A6-D6DAF168A83F}" srcId="{CCB75381-B66D-4B20-8298-A5FD070AB22C}" destId="{231C7939-BF88-4D22-B859-C6BCE7DC3EA4}" srcOrd="8" destOrd="0" parTransId="{6365A564-1A72-4BB1-B995-CED6EF3AA311}" sibTransId="{720CD65E-5CA0-4A0E-B614-2CD9E4ECCD11}"/>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D08B169A-CDA2-4975-855D-127C5AF07FA2}" type="presParOf" srcId="{E03513B6-B757-4D79-B241-089506EEB20F}" destId="{BD2BBF51-ECC2-48E8-BF92-E05D322923A2}" srcOrd="22" destOrd="0" presId="urn:microsoft.com/office/officeart/2005/8/layout/vList5"/>
    <dgm:cxn modelId="{68F91AE4-198E-4BF4-A75B-757CA795575D}" type="presParOf" srcId="{BD2BBF51-ECC2-48E8-BF92-E05D322923A2}" destId="{98BE21F9-802A-4A95-8649-5870831CAA4F}" srcOrd="0" destOrd="0" presId="urn:microsoft.com/office/officeart/2005/8/layout/vList5"/>
    <dgm:cxn modelId="{EA0DDAC2-2485-41ED-87C7-4C8E756E3484}" type="presParOf" srcId="{BD2BBF51-ECC2-48E8-BF92-E05D322923A2}" destId="{418F4657-93DC-4855-801A-4AC6B081544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7696988" y="-3422050"/>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Setting up your developer environment</a:t>
          </a:r>
        </a:p>
      </dsp:txBody>
      <dsp:txXfrm rot="-5400000">
        <a:off x="4210623" y="89349"/>
        <a:ext cx="7460518" cy="462754"/>
      </dsp:txXfrm>
    </dsp:sp>
    <dsp:sp modelId="{A5438C1E-89FB-411C-9EAB-7842FD136D3A}">
      <dsp:nvSpPr>
        <dsp:cNvPr id="0" name=""/>
        <dsp:cNvSpPr/>
      </dsp:nvSpPr>
      <dsp:spPr>
        <a:xfrm>
          <a:off x="0" y="212"/>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1</a:t>
          </a:r>
        </a:p>
      </dsp:txBody>
      <dsp:txXfrm>
        <a:off x="31292" y="31504"/>
        <a:ext cx="4148039" cy="578443"/>
      </dsp:txXfrm>
    </dsp:sp>
    <dsp:sp modelId="{E6420154-04FB-467D-88B8-1F7D05114D7E}">
      <dsp:nvSpPr>
        <dsp:cNvPr id="0" name=""/>
        <dsp:cNvSpPr/>
      </dsp:nvSpPr>
      <dsp:spPr>
        <a:xfrm rot="5400000">
          <a:off x="7696988" y="-2748970"/>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Building modern cloud apps</a:t>
          </a:r>
        </a:p>
      </dsp:txBody>
      <dsp:txXfrm rot="-5400000">
        <a:off x="4210623" y="762429"/>
        <a:ext cx="7460518" cy="462754"/>
      </dsp:txXfrm>
    </dsp:sp>
    <dsp:sp modelId="{F8539A12-2D82-4C88-98C3-1B1E242F4079}">
      <dsp:nvSpPr>
        <dsp:cNvPr id="0" name=""/>
        <dsp:cNvSpPr/>
      </dsp:nvSpPr>
      <dsp:spPr>
        <a:xfrm>
          <a:off x="0" y="673291"/>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2</a:t>
          </a:r>
        </a:p>
      </dsp:txBody>
      <dsp:txXfrm>
        <a:off x="31292" y="704583"/>
        <a:ext cx="4148039" cy="578443"/>
      </dsp:txXfrm>
    </dsp:sp>
    <dsp:sp modelId="{61247A71-DC9E-4A76-B169-395D763BB202}">
      <dsp:nvSpPr>
        <dsp:cNvPr id="0" name=""/>
        <dsp:cNvSpPr/>
      </dsp:nvSpPr>
      <dsp:spPr>
        <a:xfrm rot="5400000">
          <a:off x="7696988" y="-2075891"/>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Identity with Azure AD and Office 365 APIs</a:t>
          </a:r>
        </a:p>
      </dsp:txBody>
      <dsp:txXfrm rot="-5400000">
        <a:off x="4210623" y="1435508"/>
        <a:ext cx="7460518" cy="462754"/>
      </dsp:txXfrm>
    </dsp:sp>
    <dsp:sp modelId="{1D40B9DC-3DB8-4751-BFF0-8DBEF83FF13C}">
      <dsp:nvSpPr>
        <dsp:cNvPr id="0" name=""/>
        <dsp:cNvSpPr/>
      </dsp:nvSpPr>
      <dsp:spPr>
        <a:xfrm>
          <a:off x="0" y="1346370"/>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3</a:t>
          </a:r>
        </a:p>
      </dsp:txBody>
      <dsp:txXfrm>
        <a:off x="31292" y="1377662"/>
        <a:ext cx="4148039" cy="578443"/>
      </dsp:txXfrm>
    </dsp:sp>
    <dsp:sp modelId="{735907E8-CD71-421F-8950-285DC6511AD6}">
      <dsp:nvSpPr>
        <dsp:cNvPr id="0" name=""/>
        <dsp:cNvSpPr/>
      </dsp:nvSpPr>
      <dsp:spPr>
        <a:xfrm rot="5400000">
          <a:off x="7696988" y="-1402812"/>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DevOps with Azure and Visual Studio Team Services</a:t>
          </a:r>
        </a:p>
      </dsp:txBody>
      <dsp:txXfrm rot="-5400000">
        <a:off x="4210623" y="2108587"/>
        <a:ext cx="7460518" cy="462754"/>
      </dsp:txXfrm>
    </dsp:sp>
    <dsp:sp modelId="{03632F8B-4E93-4840-9E4E-68F53BBC5873}">
      <dsp:nvSpPr>
        <dsp:cNvPr id="0" name=""/>
        <dsp:cNvSpPr/>
      </dsp:nvSpPr>
      <dsp:spPr>
        <a:xfrm>
          <a:off x="0" y="2019449"/>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4</a:t>
          </a:r>
        </a:p>
      </dsp:txBody>
      <dsp:txXfrm>
        <a:off x="31292" y="2050741"/>
        <a:ext cx="4148039" cy="578443"/>
      </dsp:txXfrm>
    </dsp:sp>
    <dsp:sp modelId="{37E22389-D950-4A26-A268-5C9A5A3CD82C}">
      <dsp:nvSpPr>
        <dsp:cNvPr id="0" name=""/>
        <dsp:cNvSpPr/>
      </dsp:nvSpPr>
      <dsp:spPr>
        <a:xfrm rot="5400000">
          <a:off x="7696988" y="-729733"/>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ARM and Infrastructure as Code</a:t>
          </a:r>
        </a:p>
      </dsp:txBody>
      <dsp:txXfrm rot="-5400000">
        <a:off x="4210623" y="2781666"/>
        <a:ext cx="7460518" cy="462754"/>
      </dsp:txXfrm>
    </dsp:sp>
    <dsp:sp modelId="{7F905116-DF52-47DE-BE38-A75756ACB8D6}">
      <dsp:nvSpPr>
        <dsp:cNvPr id="0" name=""/>
        <dsp:cNvSpPr/>
      </dsp:nvSpPr>
      <dsp:spPr>
        <a:xfrm>
          <a:off x="0" y="2692529"/>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5</a:t>
          </a:r>
        </a:p>
      </dsp:txBody>
      <dsp:txXfrm>
        <a:off x="31292" y="2723821"/>
        <a:ext cx="4148039" cy="578443"/>
      </dsp:txXfrm>
    </dsp:sp>
    <dsp:sp modelId="{E23F637E-9A4A-4AA5-98AE-66E97735DB4F}">
      <dsp:nvSpPr>
        <dsp:cNvPr id="0" name=""/>
        <dsp:cNvSpPr/>
      </dsp:nvSpPr>
      <dsp:spPr>
        <a:xfrm rot="5400000">
          <a:off x="7696988" y="-56654"/>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Monitoring applications with App Insights</a:t>
          </a:r>
        </a:p>
      </dsp:txBody>
      <dsp:txXfrm rot="-5400000">
        <a:off x="4210623" y="3454745"/>
        <a:ext cx="7460518" cy="462754"/>
      </dsp:txXfrm>
    </dsp:sp>
    <dsp:sp modelId="{70B00C7B-4587-4FBB-B8DD-6908E2084D89}">
      <dsp:nvSpPr>
        <dsp:cNvPr id="0" name=""/>
        <dsp:cNvSpPr/>
      </dsp:nvSpPr>
      <dsp:spPr>
        <a:xfrm>
          <a:off x="0" y="3365608"/>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6</a:t>
          </a:r>
        </a:p>
      </dsp:txBody>
      <dsp:txXfrm>
        <a:off x="31292" y="3396900"/>
        <a:ext cx="4148039" cy="578443"/>
      </dsp:txXfrm>
    </dsp:sp>
    <dsp:sp modelId="{68B4BBEF-B3B9-44EE-93CE-818230DA2604}">
      <dsp:nvSpPr>
        <dsp:cNvPr id="0" name=""/>
        <dsp:cNvSpPr/>
      </dsp:nvSpPr>
      <dsp:spPr>
        <a:xfrm rot="5400000">
          <a:off x="7696988" y="616425"/>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Cognitive Services and the BOT framework</a:t>
          </a:r>
        </a:p>
      </dsp:txBody>
      <dsp:txXfrm rot="-5400000">
        <a:off x="4210623" y="4127824"/>
        <a:ext cx="7460518" cy="462754"/>
      </dsp:txXfrm>
    </dsp:sp>
    <dsp:sp modelId="{291529A3-D216-4DC4-835B-3321FFD0318C}">
      <dsp:nvSpPr>
        <dsp:cNvPr id="0" name=""/>
        <dsp:cNvSpPr/>
      </dsp:nvSpPr>
      <dsp:spPr>
        <a:xfrm>
          <a:off x="0" y="4038687"/>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7</a:t>
          </a:r>
        </a:p>
      </dsp:txBody>
      <dsp:txXfrm>
        <a:off x="31292" y="4069979"/>
        <a:ext cx="4148039" cy="578443"/>
      </dsp:txXfrm>
    </dsp:sp>
    <dsp:sp modelId="{FE4EE005-2D6A-4F83-9035-2425BB016B0B}">
      <dsp:nvSpPr>
        <dsp:cNvPr id="0" name=""/>
        <dsp:cNvSpPr/>
      </dsp:nvSpPr>
      <dsp:spPr>
        <a:xfrm rot="5400000">
          <a:off x="7696988" y="1289504"/>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Choice IOT OR </a:t>
          </a:r>
          <a:r>
            <a:rPr lang="en-US" sz="2400" kern="1200" dirty="0" err="1"/>
            <a:t>PowerBI</a:t>
          </a:r>
          <a:endParaRPr lang="en-US" sz="2400" kern="1200" dirty="0"/>
        </a:p>
      </dsp:txBody>
      <dsp:txXfrm rot="-5400000">
        <a:off x="4210623" y="4800903"/>
        <a:ext cx="7460518" cy="462754"/>
      </dsp:txXfrm>
    </dsp:sp>
    <dsp:sp modelId="{57420F26-CEFB-458E-B04A-9394AE5D85CE}">
      <dsp:nvSpPr>
        <dsp:cNvPr id="0" name=""/>
        <dsp:cNvSpPr/>
      </dsp:nvSpPr>
      <dsp:spPr>
        <a:xfrm>
          <a:off x="0" y="4711766"/>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8</a:t>
          </a:r>
        </a:p>
      </dsp:txBody>
      <dsp:txXfrm>
        <a:off x="31292" y="4743058"/>
        <a:ext cx="4148039" cy="5784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7038462" y="-3985565"/>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Setting up your developer environment</a:t>
          </a:r>
        </a:p>
      </dsp:txBody>
      <dsp:txXfrm rot="-5400000">
        <a:off x="2988094" y="90027"/>
        <a:ext cx="8592219" cy="466258"/>
      </dsp:txXfrm>
    </dsp:sp>
    <dsp:sp modelId="{A5438C1E-89FB-411C-9EAB-7842FD136D3A}">
      <dsp:nvSpPr>
        <dsp:cNvPr id="0" name=""/>
        <dsp:cNvSpPr/>
      </dsp:nvSpPr>
      <dsp:spPr>
        <a:xfrm>
          <a:off x="90638" y="11342"/>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1</a:t>
          </a:r>
        </a:p>
      </dsp:txBody>
      <dsp:txXfrm>
        <a:off x="122167" y="42871"/>
        <a:ext cx="2834398" cy="582825"/>
      </dsp:txXfrm>
    </dsp:sp>
    <dsp:sp modelId="{E6420154-04FB-467D-88B8-1F7D05114D7E}">
      <dsp:nvSpPr>
        <dsp:cNvPr id="0" name=""/>
        <dsp:cNvSpPr/>
      </dsp:nvSpPr>
      <dsp:spPr>
        <a:xfrm rot="5400000">
          <a:off x="7038462" y="-3307387"/>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Building modern cloud apps</a:t>
          </a:r>
        </a:p>
      </dsp:txBody>
      <dsp:txXfrm rot="-5400000">
        <a:off x="2988094" y="768205"/>
        <a:ext cx="8592219" cy="466258"/>
      </dsp:txXfrm>
    </dsp:sp>
    <dsp:sp modelId="{F8539A12-2D82-4C88-98C3-1B1E242F4079}">
      <dsp:nvSpPr>
        <dsp:cNvPr id="0" name=""/>
        <dsp:cNvSpPr/>
      </dsp:nvSpPr>
      <dsp:spPr>
        <a:xfrm>
          <a:off x="90638" y="689520"/>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2</a:t>
          </a:r>
        </a:p>
      </dsp:txBody>
      <dsp:txXfrm>
        <a:off x="122167" y="721049"/>
        <a:ext cx="2834398" cy="582825"/>
      </dsp:txXfrm>
    </dsp:sp>
    <dsp:sp modelId="{61247A71-DC9E-4A76-B169-395D763BB202}">
      <dsp:nvSpPr>
        <dsp:cNvPr id="0" name=""/>
        <dsp:cNvSpPr/>
      </dsp:nvSpPr>
      <dsp:spPr>
        <a:xfrm rot="5400000">
          <a:off x="7038462" y="-2629209"/>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with Azure AD and Office 365 APIs</a:t>
          </a:r>
        </a:p>
      </dsp:txBody>
      <dsp:txXfrm rot="-5400000">
        <a:off x="2988094" y="1446383"/>
        <a:ext cx="8592219" cy="466258"/>
      </dsp:txXfrm>
    </dsp:sp>
    <dsp:sp modelId="{1D40B9DC-3DB8-4751-BFF0-8DBEF83FF13C}">
      <dsp:nvSpPr>
        <dsp:cNvPr id="0" name=""/>
        <dsp:cNvSpPr/>
      </dsp:nvSpPr>
      <dsp:spPr>
        <a:xfrm>
          <a:off x="90638" y="1367698"/>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3</a:t>
          </a:r>
        </a:p>
      </dsp:txBody>
      <dsp:txXfrm>
        <a:off x="122167" y="1399227"/>
        <a:ext cx="2834398" cy="582825"/>
      </dsp:txXfrm>
    </dsp:sp>
    <dsp:sp modelId="{735907E8-CD71-421F-8950-285DC6511AD6}">
      <dsp:nvSpPr>
        <dsp:cNvPr id="0" name=""/>
        <dsp:cNvSpPr/>
      </dsp:nvSpPr>
      <dsp:spPr>
        <a:xfrm rot="5400000">
          <a:off x="7038462" y="-1951031"/>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DevOps with Azure and Visual Studio Team Services</a:t>
          </a:r>
        </a:p>
      </dsp:txBody>
      <dsp:txXfrm rot="-5400000">
        <a:off x="2988094" y="2124561"/>
        <a:ext cx="8592219" cy="466258"/>
      </dsp:txXfrm>
    </dsp:sp>
    <dsp:sp modelId="{03632F8B-4E93-4840-9E4E-68F53BBC5873}">
      <dsp:nvSpPr>
        <dsp:cNvPr id="0" name=""/>
        <dsp:cNvSpPr/>
      </dsp:nvSpPr>
      <dsp:spPr>
        <a:xfrm>
          <a:off x="90638" y="2045876"/>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4</a:t>
          </a:r>
        </a:p>
      </dsp:txBody>
      <dsp:txXfrm>
        <a:off x="122167" y="2077405"/>
        <a:ext cx="2834398" cy="582825"/>
      </dsp:txXfrm>
    </dsp:sp>
    <dsp:sp modelId="{4F53A1C7-4C5E-467C-93C1-9040792E7E19}">
      <dsp:nvSpPr>
        <dsp:cNvPr id="0" name=""/>
        <dsp:cNvSpPr/>
      </dsp:nvSpPr>
      <dsp:spPr>
        <a:xfrm rot="5400000">
          <a:off x="7038462" y="-1272854"/>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with </a:t>
          </a:r>
          <a:r>
            <a:rPr lang="en-US" sz="2400" kern="1200" dirty="0"/>
            <a:t>Azure Resource Manager (ARM)</a:t>
          </a:r>
        </a:p>
      </dsp:txBody>
      <dsp:txXfrm rot="-5400000">
        <a:off x="2988094" y="2802738"/>
        <a:ext cx="8592219" cy="466258"/>
      </dsp:txXfrm>
    </dsp:sp>
    <dsp:sp modelId="{7F905116-DF52-47DE-BE38-A75756ACB8D6}">
      <dsp:nvSpPr>
        <dsp:cNvPr id="0" name=""/>
        <dsp:cNvSpPr/>
      </dsp:nvSpPr>
      <dsp:spPr>
        <a:xfrm>
          <a:off x="90638" y="2724054"/>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5</a:t>
          </a:r>
        </a:p>
      </dsp:txBody>
      <dsp:txXfrm>
        <a:off x="122167" y="2755583"/>
        <a:ext cx="2834398" cy="582825"/>
      </dsp:txXfrm>
    </dsp:sp>
    <dsp:sp modelId="{221D5F81-3BC4-4811-940D-8B1BBEDB27DE}">
      <dsp:nvSpPr>
        <dsp:cNvPr id="0" name=""/>
        <dsp:cNvSpPr/>
      </dsp:nvSpPr>
      <dsp:spPr>
        <a:xfrm rot="5400000">
          <a:off x="7038462" y="-594676"/>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Monitoring applications with App Insights</a:t>
          </a:r>
        </a:p>
      </dsp:txBody>
      <dsp:txXfrm rot="-5400000">
        <a:off x="2988094" y="3480916"/>
        <a:ext cx="8592219" cy="466258"/>
      </dsp:txXfrm>
    </dsp:sp>
    <dsp:sp modelId="{855CB823-9B0A-44F5-93DF-71A72EAFEDC3}">
      <dsp:nvSpPr>
        <dsp:cNvPr id="0" name=""/>
        <dsp:cNvSpPr/>
      </dsp:nvSpPr>
      <dsp:spPr>
        <a:xfrm>
          <a:off x="90638" y="3391103"/>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6</a:t>
          </a:r>
        </a:p>
      </dsp:txBody>
      <dsp:txXfrm>
        <a:off x="122167" y="3422632"/>
        <a:ext cx="2834398" cy="582825"/>
      </dsp:txXfrm>
    </dsp:sp>
    <dsp:sp modelId="{808C93CC-3137-458D-80FB-67D50AC5E5F6}">
      <dsp:nvSpPr>
        <dsp:cNvPr id="0" name=""/>
        <dsp:cNvSpPr/>
      </dsp:nvSpPr>
      <dsp:spPr>
        <a:xfrm rot="5400000">
          <a:off x="7022144" y="74219"/>
          <a:ext cx="516706" cy="8636007"/>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Cognitive Services and the BOT Framework (AI)</a:t>
          </a:r>
        </a:p>
      </dsp:txBody>
      <dsp:txXfrm rot="-5400000">
        <a:off x="2962494" y="4159093"/>
        <a:ext cx="8610783" cy="466258"/>
      </dsp:txXfrm>
    </dsp:sp>
    <dsp:sp modelId="{7D605DB4-8F22-4C81-A41C-BC79B7757BFE}">
      <dsp:nvSpPr>
        <dsp:cNvPr id="0" name=""/>
        <dsp:cNvSpPr/>
      </dsp:nvSpPr>
      <dsp:spPr>
        <a:xfrm>
          <a:off x="90638" y="4069281"/>
          <a:ext cx="2871855"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7</a:t>
          </a:r>
        </a:p>
      </dsp:txBody>
      <dsp:txXfrm>
        <a:off x="122167" y="4100810"/>
        <a:ext cx="2808797" cy="582825"/>
      </dsp:txXfrm>
    </dsp:sp>
    <dsp:sp modelId="{7EFEF636-21DF-4038-A7B4-2D2033A88DD2}">
      <dsp:nvSpPr>
        <dsp:cNvPr id="0" name=""/>
        <dsp:cNvSpPr/>
      </dsp:nvSpPr>
      <dsp:spPr>
        <a:xfrm rot="5400000">
          <a:off x="7025667" y="748916"/>
          <a:ext cx="516706" cy="864296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Choice: IOT or </a:t>
          </a:r>
          <a:r>
            <a:rPr lang="en-US" sz="2400" kern="1200" dirty="0" err="1"/>
            <a:t>PowerBI</a:t>
          </a:r>
          <a:endParaRPr lang="en-US" sz="2400" kern="1200" dirty="0"/>
        </a:p>
      </dsp:txBody>
      <dsp:txXfrm rot="-5400000">
        <a:off x="2962536" y="4837271"/>
        <a:ext cx="8617744" cy="466258"/>
      </dsp:txXfrm>
    </dsp:sp>
    <dsp:sp modelId="{2B6E48F1-2309-46B5-A198-0BA9DCD95328}">
      <dsp:nvSpPr>
        <dsp:cNvPr id="0" name=""/>
        <dsp:cNvSpPr/>
      </dsp:nvSpPr>
      <dsp:spPr>
        <a:xfrm>
          <a:off x="90638" y="4747459"/>
          <a:ext cx="2871897"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8</a:t>
          </a:r>
        </a:p>
      </dsp:txBody>
      <dsp:txXfrm>
        <a:off x="122167" y="4778988"/>
        <a:ext cx="2808839" cy="5828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785413" y="-4246151"/>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Overview</a:t>
          </a:r>
        </a:p>
      </dsp:txBody>
      <dsp:txXfrm rot="-5400000">
        <a:off x="2492913" y="63233"/>
        <a:ext cx="8913979" cy="312094"/>
      </dsp:txXfrm>
    </dsp:sp>
    <dsp:sp modelId="{A5438C1E-89FB-411C-9EAB-7842FD136D3A}">
      <dsp:nvSpPr>
        <dsp:cNvPr id="0" name=""/>
        <dsp:cNvSpPr/>
      </dsp:nvSpPr>
      <dsp:spPr>
        <a:xfrm>
          <a:off x="272399" y="31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9:00 AM – 9:30</a:t>
          </a:r>
        </a:p>
      </dsp:txBody>
      <dsp:txXfrm>
        <a:off x="293504" y="24221"/>
        <a:ext cx="2178304" cy="390118"/>
      </dsp:txXfrm>
    </dsp:sp>
    <dsp:sp modelId="{0F76540A-83A1-43AF-A915-E9CCF31AD761}">
      <dsp:nvSpPr>
        <dsp:cNvPr id="0" name=""/>
        <dsp:cNvSpPr/>
      </dsp:nvSpPr>
      <dsp:spPr>
        <a:xfrm rot="5400000">
          <a:off x="6785413" y="-3792206"/>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Tools and developer environment overview</a:t>
          </a:r>
        </a:p>
      </dsp:txBody>
      <dsp:txXfrm rot="-5400000">
        <a:off x="2492913" y="517178"/>
        <a:ext cx="8913979" cy="312094"/>
      </dsp:txXfrm>
    </dsp:sp>
    <dsp:sp modelId="{8FF1422C-FB3D-4E40-B9AA-2876EA0039EA}">
      <dsp:nvSpPr>
        <dsp:cNvPr id="0" name=""/>
        <dsp:cNvSpPr/>
      </dsp:nvSpPr>
      <dsp:spPr>
        <a:xfrm>
          <a:off x="272399" y="457060"/>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9:30 – 10:15</a:t>
          </a:r>
        </a:p>
      </dsp:txBody>
      <dsp:txXfrm>
        <a:off x="293504" y="478165"/>
        <a:ext cx="2178304" cy="390118"/>
      </dsp:txXfrm>
    </dsp:sp>
    <dsp:sp modelId="{45F3B3F6-2CED-45D8-B6E2-0409440DA4C3}">
      <dsp:nvSpPr>
        <dsp:cNvPr id="0" name=""/>
        <dsp:cNvSpPr/>
      </dsp:nvSpPr>
      <dsp:spPr>
        <a:xfrm rot="5400000">
          <a:off x="6785413" y="-3338262"/>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1 - Tools and Developer Environment Setup</a:t>
          </a:r>
        </a:p>
      </dsp:txBody>
      <dsp:txXfrm rot="-5400000">
        <a:off x="2492913" y="971122"/>
        <a:ext cx="8913979" cy="312094"/>
      </dsp:txXfrm>
    </dsp:sp>
    <dsp:sp modelId="{4F72D66B-A8F6-4DB6-8FBA-070AAE1CF9EE}">
      <dsp:nvSpPr>
        <dsp:cNvPr id="0" name=""/>
        <dsp:cNvSpPr/>
      </dsp:nvSpPr>
      <dsp:spPr>
        <a:xfrm>
          <a:off x="272399" y="9110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10:15 – 10:45</a:t>
          </a:r>
        </a:p>
      </dsp:txBody>
      <dsp:txXfrm>
        <a:off x="293504" y="932110"/>
        <a:ext cx="2178304" cy="390118"/>
      </dsp:txXfrm>
    </dsp:sp>
    <dsp:sp modelId="{E12892D9-F98F-4E4E-B9C8-0D972EE87560}">
      <dsp:nvSpPr>
        <dsp:cNvPr id="0" name=""/>
        <dsp:cNvSpPr/>
      </dsp:nvSpPr>
      <dsp:spPr>
        <a:xfrm rot="5400000">
          <a:off x="6785413" y="-288431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92913" y="1425067"/>
        <a:ext cx="8913979" cy="312094"/>
      </dsp:txXfrm>
    </dsp:sp>
    <dsp:sp modelId="{71590097-DEB6-41CE-BD82-632DBACBA39B}">
      <dsp:nvSpPr>
        <dsp:cNvPr id="0" name=""/>
        <dsp:cNvSpPr/>
      </dsp:nvSpPr>
      <dsp:spPr>
        <a:xfrm>
          <a:off x="272399" y="1364949"/>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10:45 – 11:00</a:t>
          </a:r>
        </a:p>
      </dsp:txBody>
      <dsp:txXfrm>
        <a:off x="293504" y="1386054"/>
        <a:ext cx="2178304" cy="390118"/>
      </dsp:txXfrm>
    </dsp:sp>
    <dsp:sp modelId="{E27862F7-10C7-472B-87FB-B72257CD730B}">
      <dsp:nvSpPr>
        <dsp:cNvPr id="0" name=""/>
        <dsp:cNvSpPr/>
      </dsp:nvSpPr>
      <dsp:spPr>
        <a:xfrm rot="5400000">
          <a:off x="6785413" y="-243037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HOL1 - Tools and Developer Environment Setup (Cont'd)</a:t>
          </a:r>
        </a:p>
      </dsp:txBody>
      <dsp:txXfrm rot="-5400000">
        <a:off x="2492913" y="1879011"/>
        <a:ext cx="8913979" cy="312094"/>
      </dsp:txXfrm>
    </dsp:sp>
    <dsp:sp modelId="{350959BE-A20B-4B1B-9A79-239BC65E6964}">
      <dsp:nvSpPr>
        <dsp:cNvPr id="0" name=""/>
        <dsp:cNvSpPr/>
      </dsp:nvSpPr>
      <dsp:spPr>
        <a:xfrm>
          <a:off x="272399" y="1818894"/>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 11:00 -11:30</a:t>
          </a:r>
        </a:p>
      </dsp:txBody>
      <dsp:txXfrm>
        <a:off x="293504" y="1839999"/>
        <a:ext cx="2178304" cy="390118"/>
      </dsp:txXfrm>
    </dsp:sp>
    <dsp:sp modelId="{B61D215C-99BF-4A69-A71B-1F574E932348}">
      <dsp:nvSpPr>
        <dsp:cNvPr id="0" name=""/>
        <dsp:cNvSpPr/>
      </dsp:nvSpPr>
      <dsp:spPr>
        <a:xfrm rot="5400000">
          <a:off x="6785413" y="-1976428"/>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Modern Cloud Apps</a:t>
          </a:r>
          <a:r>
            <a:rPr lang="en-US" sz="2400" b="0" i="0" u="none" kern="1200" dirty="0"/>
            <a:t> + Demo</a:t>
          </a:r>
          <a:endParaRPr lang="en-US" sz="2400" kern="1200" dirty="0"/>
        </a:p>
      </dsp:txBody>
      <dsp:txXfrm rot="-5400000">
        <a:off x="2492913" y="2332956"/>
        <a:ext cx="8913979" cy="312094"/>
      </dsp:txXfrm>
    </dsp:sp>
    <dsp:sp modelId="{9BE55685-5B91-4ED0-A3F3-E0AFDD677C54}">
      <dsp:nvSpPr>
        <dsp:cNvPr id="0" name=""/>
        <dsp:cNvSpPr/>
      </dsp:nvSpPr>
      <dsp:spPr>
        <a:xfrm>
          <a:off x="272399" y="2272838"/>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11:30 - 12:15 PM</a:t>
          </a:r>
        </a:p>
      </dsp:txBody>
      <dsp:txXfrm>
        <a:off x="293504" y="2293943"/>
        <a:ext cx="2178304" cy="390118"/>
      </dsp:txXfrm>
    </dsp:sp>
    <dsp:sp modelId="{400F7EFE-C693-404B-97E3-2D2B46DCED50}">
      <dsp:nvSpPr>
        <dsp:cNvPr id="0" name=""/>
        <dsp:cNvSpPr/>
      </dsp:nvSpPr>
      <dsp:spPr>
        <a:xfrm rot="5400000">
          <a:off x="6785413" y="-1522484"/>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Lunch</a:t>
          </a:r>
        </a:p>
      </dsp:txBody>
      <dsp:txXfrm rot="-5400000">
        <a:off x="2492913" y="2786900"/>
        <a:ext cx="8913979" cy="312094"/>
      </dsp:txXfrm>
    </dsp:sp>
    <dsp:sp modelId="{A22C4155-616D-4F4C-A223-723BEA428ED7}">
      <dsp:nvSpPr>
        <dsp:cNvPr id="0" name=""/>
        <dsp:cNvSpPr/>
      </dsp:nvSpPr>
      <dsp:spPr>
        <a:xfrm>
          <a:off x="272399" y="2726783"/>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12:15 -1:00</a:t>
          </a:r>
        </a:p>
      </dsp:txBody>
      <dsp:txXfrm>
        <a:off x="293504" y="2747888"/>
        <a:ext cx="2178304" cy="390118"/>
      </dsp:txXfrm>
    </dsp:sp>
    <dsp:sp modelId="{D43E34EF-5CE0-465E-BECF-EAD8EAC9838E}">
      <dsp:nvSpPr>
        <dsp:cNvPr id="0" name=""/>
        <dsp:cNvSpPr/>
      </dsp:nvSpPr>
      <dsp:spPr>
        <a:xfrm rot="5400000">
          <a:off x="6785413" y="-1068539"/>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2 - Modern Cloud Apps</a:t>
          </a:r>
        </a:p>
      </dsp:txBody>
      <dsp:txXfrm rot="-5400000">
        <a:off x="2492913" y="3240845"/>
        <a:ext cx="8913979" cy="312094"/>
      </dsp:txXfrm>
    </dsp:sp>
    <dsp:sp modelId="{FBCD6E4D-02F9-4B96-B891-81E6D680DC0C}">
      <dsp:nvSpPr>
        <dsp:cNvPr id="0" name=""/>
        <dsp:cNvSpPr/>
      </dsp:nvSpPr>
      <dsp:spPr>
        <a:xfrm>
          <a:off x="272399" y="3180727"/>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1:00 - 2:00</a:t>
          </a:r>
        </a:p>
      </dsp:txBody>
      <dsp:txXfrm>
        <a:off x="293504" y="3201832"/>
        <a:ext cx="2178304" cy="390118"/>
      </dsp:txXfrm>
    </dsp:sp>
    <dsp:sp modelId="{FC331AB9-0D83-4CC7-9D27-73A841AB883D}">
      <dsp:nvSpPr>
        <dsp:cNvPr id="0" name=""/>
        <dsp:cNvSpPr/>
      </dsp:nvSpPr>
      <dsp:spPr>
        <a:xfrm rot="5400000">
          <a:off x="6785413" y="-614595"/>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92913" y="3694789"/>
        <a:ext cx="8913979" cy="312094"/>
      </dsp:txXfrm>
    </dsp:sp>
    <dsp:sp modelId="{0EF06FAD-3524-4BD1-B078-697A8FAE965D}">
      <dsp:nvSpPr>
        <dsp:cNvPr id="0" name=""/>
        <dsp:cNvSpPr/>
      </dsp:nvSpPr>
      <dsp:spPr>
        <a:xfrm>
          <a:off x="272399" y="3634672"/>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2:00 - 2:15</a:t>
          </a:r>
        </a:p>
      </dsp:txBody>
      <dsp:txXfrm>
        <a:off x="293504" y="3655777"/>
        <a:ext cx="2178304" cy="390118"/>
      </dsp:txXfrm>
    </dsp:sp>
    <dsp:sp modelId="{80AC146E-A9F7-4B60-B06C-7F0E6092BDB4}">
      <dsp:nvSpPr>
        <dsp:cNvPr id="0" name=""/>
        <dsp:cNvSpPr/>
      </dsp:nvSpPr>
      <dsp:spPr>
        <a:xfrm rot="5400000">
          <a:off x="6785413" y="-160650"/>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and Office365 APIs Overview</a:t>
          </a:r>
          <a:r>
            <a:rPr lang="en-US" sz="2400" b="0" i="0" u="none" kern="1200" dirty="0"/>
            <a:t> + Demos</a:t>
          </a:r>
          <a:endParaRPr lang="en-US" sz="2400" kern="1200" dirty="0"/>
        </a:p>
      </dsp:txBody>
      <dsp:txXfrm rot="-5400000">
        <a:off x="2492913" y="4148734"/>
        <a:ext cx="8913979" cy="312094"/>
      </dsp:txXfrm>
    </dsp:sp>
    <dsp:sp modelId="{B33B9E8A-E9A9-4A69-9E54-CDC82E49B1FD}">
      <dsp:nvSpPr>
        <dsp:cNvPr id="0" name=""/>
        <dsp:cNvSpPr/>
      </dsp:nvSpPr>
      <dsp:spPr>
        <a:xfrm>
          <a:off x="272399" y="40886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2:15 - 3:15</a:t>
          </a:r>
        </a:p>
      </dsp:txBody>
      <dsp:txXfrm>
        <a:off x="293504" y="4109721"/>
        <a:ext cx="2178304" cy="390118"/>
      </dsp:txXfrm>
    </dsp:sp>
    <dsp:sp modelId="{34CC8437-3B2F-4B76-B5DF-2EE06EE97321}">
      <dsp:nvSpPr>
        <dsp:cNvPr id="0" name=""/>
        <dsp:cNvSpPr/>
      </dsp:nvSpPr>
      <dsp:spPr>
        <a:xfrm rot="5400000">
          <a:off x="6785413" y="29329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3 - Identity and Office365 APIs</a:t>
          </a:r>
        </a:p>
      </dsp:txBody>
      <dsp:txXfrm rot="-5400000">
        <a:off x="2492913" y="4602677"/>
        <a:ext cx="8913979" cy="312094"/>
      </dsp:txXfrm>
    </dsp:sp>
    <dsp:sp modelId="{BA362265-BFC7-4AAA-9A72-FAE87330D06A}">
      <dsp:nvSpPr>
        <dsp:cNvPr id="0" name=""/>
        <dsp:cNvSpPr/>
      </dsp:nvSpPr>
      <dsp:spPr>
        <a:xfrm>
          <a:off x="272399" y="4542561"/>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3:15 - 4:45</a:t>
          </a:r>
        </a:p>
      </dsp:txBody>
      <dsp:txXfrm>
        <a:off x="293504" y="4563666"/>
        <a:ext cx="2178304" cy="390118"/>
      </dsp:txXfrm>
    </dsp:sp>
    <dsp:sp modelId="{156A4FBD-5C59-4C21-B9DB-EA5715FD3136}">
      <dsp:nvSpPr>
        <dsp:cNvPr id="0" name=""/>
        <dsp:cNvSpPr/>
      </dsp:nvSpPr>
      <dsp:spPr>
        <a:xfrm rot="5400000">
          <a:off x="6785413" y="74723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Q&amp;A</a:t>
          </a:r>
        </a:p>
      </dsp:txBody>
      <dsp:txXfrm rot="-5400000">
        <a:off x="2492913" y="5056621"/>
        <a:ext cx="8913979" cy="312094"/>
      </dsp:txXfrm>
    </dsp:sp>
    <dsp:sp modelId="{4402A6D0-E73F-47D7-AFAB-86D03A52490D}">
      <dsp:nvSpPr>
        <dsp:cNvPr id="0" name=""/>
        <dsp:cNvSpPr/>
      </dsp:nvSpPr>
      <dsp:spPr>
        <a:xfrm>
          <a:off x="272399" y="49965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4:45 - 5:00</a:t>
          </a:r>
        </a:p>
      </dsp:txBody>
      <dsp:txXfrm>
        <a:off x="293504" y="5017610"/>
        <a:ext cx="2178304" cy="3901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718097" y="-4192119"/>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Recap</a:t>
          </a:r>
          <a:endParaRPr lang="en-US" sz="2400" kern="1200" dirty="0"/>
        </a:p>
      </dsp:txBody>
      <dsp:txXfrm rot="-5400000">
        <a:off x="2479628" y="63234"/>
        <a:ext cx="8805916" cy="312094"/>
      </dsp:txXfrm>
    </dsp:sp>
    <dsp:sp modelId="{EC1EB1B5-90A7-493B-AD9C-BA31EA560306}">
      <dsp:nvSpPr>
        <dsp:cNvPr id="0" name=""/>
        <dsp:cNvSpPr/>
      </dsp:nvSpPr>
      <dsp:spPr>
        <a:xfrm>
          <a:off x="449020" y="3116"/>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9:00 AM-9:15</a:t>
          </a:r>
          <a:endParaRPr lang="en-US" sz="1900" kern="1200" dirty="0"/>
        </a:p>
      </dsp:txBody>
      <dsp:txXfrm>
        <a:off x="470124" y="24220"/>
        <a:ext cx="1988400" cy="390119"/>
      </dsp:txXfrm>
    </dsp:sp>
    <dsp:sp modelId="{98997997-98D1-4045-81E0-9243CD594E5D}">
      <dsp:nvSpPr>
        <dsp:cNvPr id="0" name=""/>
        <dsp:cNvSpPr/>
      </dsp:nvSpPr>
      <dsp:spPr>
        <a:xfrm rot="5400000">
          <a:off x="6718097" y="-3738175"/>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DevOps with </a:t>
          </a:r>
          <a:r>
            <a:rPr lang="en-US" sz="2400" b="0" i="0" u="none" kern="1200"/>
            <a:t>Azure Services + </a:t>
          </a:r>
          <a:r>
            <a:rPr lang="en-US" sz="2400" b="0" i="0" u="none" kern="1200" dirty="0"/>
            <a:t>Demo</a:t>
          </a:r>
          <a:endParaRPr lang="en-US" sz="2400" kern="1200" dirty="0"/>
        </a:p>
      </dsp:txBody>
      <dsp:txXfrm rot="-5400000">
        <a:off x="2479628" y="517178"/>
        <a:ext cx="8805916" cy="312094"/>
      </dsp:txXfrm>
    </dsp:sp>
    <dsp:sp modelId="{BE3EDFDA-3F7A-4C2E-8E05-24C88FC3829B}">
      <dsp:nvSpPr>
        <dsp:cNvPr id="0" name=""/>
        <dsp:cNvSpPr/>
      </dsp:nvSpPr>
      <dsp:spPr>
        <a:xfrm>
          <a:off x="449020" y="457060"/>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9:15 - 10:00</a:t>
          </a:r>
          <a:endParaRPr lang="en-US" sz="1900" kern="1200" dirty="0"/>
        </a:p>
      </dsp:txBody>
      <dsp:txXfrm>
        <a:off x="470124" y="478164"/>
        <a:ext cx="1988400" cy="390119"/>
      </dsp:txXfrm>
    </dsp:sp>
    <dsp:sp modelId="{54F29C5A-0C6D-4587-87C8-30905D844F15}">
      <dsp:nvSpPr>
        <dsp:cNvPr id="0" name=""/>
        <dsp:cNvSpPr/>
      </dsp:nvSpPr>
      <dsp:spPr>
        <a:xfrm rot="5400000">
          <a:off x="6718097" y="-3284231"/>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79628" y="971122"/>
        <a:ext cx="8805916" cy="312094"/>
      </dsp:txXfrm>
    </dsp:sp>
    <dsp:sp modelId="{7F2A1588-C4A7-4418-8F86-D615469ACC8F}">
      <dsp:nvSpPr>
        <dsp:cNvPr id="0" name=""/>
        <dsp:cNvSpPr/>
      </dsp:nvSpPr>
      <dsp:spPr>
        <a:xfrm>
          <a:off x="449020" y="911005"/>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10:00 - 	10:15</a:t>
          </a:r>
          <a:endParaRPr lang="en-US" sz="1900" kern="1200" dirty="0"/>
        </a:p>
      </dsp:txBody>
      <dsp:txXfrm>
        <a:off x="470124" y="932109"/>
        <a:ext cx="1988400" cy="390119"/>
      </dsp:txXfrm>
    </dsp:sp>
    <dsp:sp modelId="{305D479E-3E82-4E40-8591-7920046044CA}">
      <dsp:nvSpPr>
        <dsp:cNvPr id="0" name=""/>
        <dsp:cNvSpPr/>
      </dsp:nvSpPr>
      <dsp:spPr>
        <a:xfrm rot="5400000">
          <a:off x="6718097" y="-2830286"/>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4 - Continuous integration with VSTS</a:t>
          </a:r>
          <a:endParaRPr lang="en-US" sz="2400" kern="1200" dirty="0"/>
        </a:p>
      </dsp:txBody>
      <dsp:txXfrm rot="-5400000">
        <a:off x="2479628" y="1425067"/>
        <a:ext cx="8805916" cy="312094"/>
      </dsp:txXfrm>
    </dsp:sp>
    <dsp:sp modelId="{A95FCAC1-A86A-49E6-93F3-35518D1CB588}">
      <dsp:nvSpPr>
        <dsp:cNvPr id="0" name=""/>
        <dsp:cNvSpPr/>
      </dsp:nvSpPr>
      <dsp:spPr>
        <a:xfrm>
          <a:off x="449020" y="1364949"/>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10:15 - 11:15</a:t>
          </a:r>
          <a:endParaRPr lang="en-US" sz="1900" kern="1200" dirty="0"/>
        </a:p>
      </dsp:txBody>
      <dsp:txXfrm>
        <a:off x="470124" y="1386053"/>
        <a:ext cx="1988400" cy="390119"/>
      </dsp:txXfrm>
    </dsp:sp>
    <dsp:sp modelId="{7D841E58-123D-4354-A16F-013633AFBD3A}">
      <dsp:nvSpPr>
        <dsp:cNvPr id="0" name=""/>
        <dsp:cNvSpPr/>
      </dsp:nvSpPr>
      <dsp:spPr>
        <a:xfrm rot="5400000">
          <a:off x="6718097" y="-2376342"/>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(ARM) + Demo</a:t>
          </a:r>
          <a:endParaRPr lang="en-US" sz="2400" kern="1200" dirty="0"/>
        </a:p>
      </dsp:txBody>
      <dsp:txXfrm rot="-5400000">
        <a:off x="2479628" y="1879011"/>
        <a:ext cx="8805916" cy="312094"/>
      </dsp:txXfrm>
    </dsp:sp>
    <dsp:sp modelId="{9315BC47-31EE-4CB8-8DAE-86843AE51B70}">
      <dsp:nvSpPr>
        <dsp:cNvPr id="0" name=""/>
        <dsp:cNvSpPr/>
      </dsp:nvSpPr>
      <dsp:spPr>
        <a:xfrm>
          <a:off x="449020" y="1818893"/>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11:15 - 12:00 PM</a:t>
          </a:r>
          <a:endParaRPr lang="en-US" sz="1900" kern="1200" dirty="0"/>
        </a:p>
      </dsp:txBody>
      <dsp:txXfrm>
        <a:off x="470124" y="1839997"/>
        <a:ext cx="1988400" cy="390119"/>
      </dsp:txXfrm>
    </dsp:sp>
    <dsp:sp modelId="{3924DC22-42FB-4A35-90F3-3F70DC1B413B}">
      <dsp:nvSpPr>
        <dsp:cNvPr id="0" name=""/>
        <dsp:cNvSpPr/>
      </dsp:nvSpPr>
      <dsp:spPr>
        <a:xfrm rot="5400000">
          <a:off x="6718097" y="-1922398"/>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Lunch</a:t>
          </a:r>
          <a:endParaRPr lang="en-US" sz="2400" kern="1200" dirty="0"/>
        </a:p>
      </dsp:txBody>
      <dsp:txXfrm rot="-5400000">
        <a:off x="2479628" y="2332955"/>
        <a:ext cx="8805916" cy="312094"/>
      </dsp:txXfrm>
    </dsp:sp>
    <dsp:sp modelId="{9AA9F4C6-7CDE-4287-AB42-7935505FC6A7}">
      <dsp:nvSpPr>
        <dsp:cNvPr id="0" name=""/>
        <dsp:cNvSpPr/>
      </dsp:nvSpPr>
      <dsp:spPr>
        <a:xfrm>
          <a:off x="449020" y="2272838"/>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12:00 - 1:00</a:t>
          </a:r>
          <a:endParaRPr lang="en-US" sz="1900" kern="1200" dirty="0"/>
        </a:p>
      </dsp:txBody>
      <dsp:txXfrm>
        <a:off x="470124" y="2293942"/>
        <a:ext cx="1988400" cy="390119"/>
      </dsp:txXfrm>
    </dsp:sp>
    <dsp:sp modelId="{A98CB637-414B-4235-9322-CDB9B3AB4396}">
      <dsp:nvSpPr>
        <dsp:cNvPr id="0" name=""/>
        <dsp:cNvSpPr/>
      </dsp:nvSpPr>
      <dsp:spPr>
        <a:xfrm rot="5400000">
          <a:off x="6718097" y="-1468453"/>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5 - Infrastructure as code (ARM)</a:t>
          </a:r>
          <a:endParaRPr lang="en-US" sz="2400" kern="1200" dirty="0"/>
        </a:p>
      </dsp:txBody>
      <dsp:txXfrm rot="-5400000">
        <a:off x="2479628" y="2786900"/>
        <a:ext cx="8805916" cy="312094"/>
      </dsp:txXfrm>
    </dsp:sp>
    <dsp:sp modelId="{050F393B-63AE-4969-8E65-7A35A5A012B7}">
      <dsp:nvSpPr>
        <dsp:cNvPr id="0" name=""/>
        <dsp:cNvSpPr/>
      </dsp:nvSpPr>
      <dsp:spPr>
        <a:xfrm>
          <a:off x="449020" y="2726782"/>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1:00 - 2:00</a:t>
          </a:r>
          <a:endParaRPr lang="en-US" sz="1900" kern="1200" dirty="0"/>
        </a:p>
      </dsp:txBody>
      <dsp:txXfrm>
        <a:off x="470124" y="2747886"/>
        <a:ext cx="1988400" cy="390119"/>
      </dsp:txXfrm>
    </dsp:sp>
    <dsp:sp modelId="{834F7C11-0897-40E6-B2BA-5A8F6FE36D85}">
      <dsp:nvSpPr>
        <dsp:cNvPr id="0" name=""/>
        <dsp:cNvSpPr/>
      </dsp:nvSpPr>
      <dsp:spPr>
        <a:xfrm rot="5400000">
          <a:off x="6718097" y="-1014509"/>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79628" y="3240844"/>
        <a:ext cx="8805916" cy="312094"/>
      </dsp:txXfrm>
    </dsp:sp>
    <dsp:sp modelId="{5201838D-804B-4A34-8E4A-7EC6008DE4E7}">
      <dsp:nvSpPr>
        <dsp:cNvPr id="0" name=""/>
        <dsp:cNvSpPr/>
      </dsp:nvSpPr>
      <dsp:spPr>
        <a:xfrm>
          <a:off x="449020" y="3180727"/>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2:00 - 2:15</a:t>
          </a:r>
          <a:endParaRPr lang="en-US" sz="1900" kern="1200" dirty="0"/>
        </a:p>
      </dsp:txBody>
      <dsp:txXfrm>
        <a:off x="470124" y="3201831"/>
        <a:ext cx="1988400" cy="390119"/>
      </dsp:txXfrm>
    </dsp:sp>
    <dsp:sp modelId="{5A1F3ACD-366F-49BC-8AFF-1280C8CECD08}">
      <dsp:nvSpPr>
        <dsp:cNvPr id="0" name=""/>
        <dsp:cNvSpPr/>
      </dsp:nvSpPr>
      <dsp:spPr>
        <a:xfrm rot="5400000">
          <a:off x="6718097" y="-560564"/>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Monitoring  Lecture + Demo</a:t>
          </a:r>
          <a:endParaRPr lang="en-US" sz="2400" kern="1200" dirty="0"/>
        </a:p>
      </dsp:txBody>
      <dsp:txXfrm rot="-5400000">
        <a:off x="2479628" y="3694789"/>
        <a:ext cx="8805916" cy="312094"/>
      </dsp:txXfrm>
    </dsp:sp>
    <dsp:sp modelId="{96A5357F-26FB-46B9-AC76-401E637DCA6D}">
      <dsp:nvSpPr>
        <dsp:cNvPr id="0" name=""/>
        <dsp:cNvSpPr/>
      </dsp:nvSpPr>
      <dsp:spPr>
        <a:xfrm>
          <a:off x="449020" y="3634671"/>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2:15 - 3:00</a:t>
          </a:r>
          <a:endParaRPr lang="en-US" sz="1900" kern="1200" dirty="0"/>
        </a:p>
      </dsp:txBody>
      <dsp:txXfrm>
        <a:off x="470124" y="3655775"/>
        <a:ext cx="1988400" cy="390119"/>
      </dsp:txXfrm>
    </dsp:sp>
    <dsp:sp modelId="{5C094C1F-0A4B-4924-94B4-9EF233FD65DC}">
      <dsp:nvSpPr>
        <dsp:cNvPr id="0" name=""/>
        <dsp:cNvSpPr/>
      </dsp:nvSpPr>
      <dsp:spPr>
        <a:xfrm rot="5400000">
          <a:off x="6718097" y="-106620"/>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6 - </a:t>
          </a:r>
          <a:r>
            <a:rPr lang="en-US" sz="2400" kern="1200" dirty="0"/>
            <a:t>Monitoring applications with App Insights</a:t>
          </a:r>
        </a:p>
      </dsp:txBody>
      <dsp:txXfrm rot="-5400000">
        <a:off x="2479628" y="4148733"/>
        <a:ext cx="8805916" cy="312094"/>
      </dsp:txXfrm>
    </dsp:sp>
    <dsp:sp modelId="{7D920196-9617-466A-B09A-F7961BB9A172}">
      <dsp:nvSpPr>
        <dsp:cNvPr id="0" name=""/>
        <dsp:cNvSpPr/>
      </dsp:nvSpPr>
      <dsp:spPr>
        <a:xfrm>
          <a:off x="449020" y="4088615"/>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3:00 - 4:00</a:t>
          </a:r>
          <a:endParaRPr lang="en-US" sz="1900" kern="1200" dirty="0"/>
        </a:p>
      </dsp:txBody>
      <dsp:txXfrm>
        <a:off x="470124" y="4109719"/>
        <a:ext cx="1988400" cy="390119"/>
      </dsp:txXfrm>
    </dsp:sp>
    <dsp:sp modelId="{CE892AC9-582D-4780-B830-4A06AD9AC9FF}">
      <dsp:nvSpPr>
        <dsp:cNvPr id="0" name=""/>
        <dsp:cNvSpPr/>
      </dsp:nvSpPr>
      <dsp:spPr>
        <a:xfrm rot="5400000">
          <a:off x="6718097" y="347323"/>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fr-FR" sz="2400" b="0" i="0" u="none" kern="1200" dirty="0"/>
            <a:t>Cognitive Services and the BOT Framework</a:t>
          </a:r>
          <a:endParaRPr lang="fr-FR" sz="2400" kern="1200" dirty="0"/>
        </a:p>
      </dsp:txBody>
      <dsp:txXfrm rot="-5400000">
        <a:off x="2479628" y="4602676"/>
        <a:ext cx="8805916" cy="312094"/>
      </dsp:txXfrm>
    </dsp:sp>
    <dsp:sp modelId="{E6A402E3-81A1-4561-9072-A0080B31C16A}">
      <dsp:nvSpPr>
        <dsp:cNvPr id="0" name=""/>
        <dsp:cNvSpPr/>
      </dsp:nvSpPr>
      <dsp:spPr>
        <a:xfrm>
          <a:off x="449020" y="4542560"/>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fr-FR" sz="1900" b="0" i="0" u="none" kern="1200" dirty="0"/>
            <a:t>4:00 - 4:45</a:t>
          </a:r>
          <a:endParaRPr lang="fr-FR" sz="1900" kern="1200" dirty="0"/>
        </a:p>
      </dsp:txBody>
      <dsp:txXfrm>
        <a:off x="470124" y="4563664"/>
        <a:ext cx="1988400" cy="390119"/>
      </dsp:txXfrm>
    </dsp:sp>
    <dsp:sp modelId="{418F4657-93DC-4855-801A-4AC6B081544E}">
      <dsp:nvSpPr>
        <dsp:cNvPr id="0" name=""/>
        <dsp:cNvSpPr/>
      </dsp:nvSpPr>
      <dsp:spPr>
        <a:xfrm rot="5400000">
          <a:off x="6718934" y="823191"/>
          <a:ext cx="345862" cy="877895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pt-BR" sz="2400" b="0" i="0" u="none" kern="1200" dirty="0"/>
            <a:t>Q&amp;A</a:t>
          </a:r>
          <a:endParaRPr lang="pt-BR" sz="2400" kern="1200" dirty="0"/>
        </a:p>
      </dsp:txBody>
      <dsp:txXfrm rot="-5400000">
        <a:off x="2502389" y="5056620"/>
        <a:ext cx="8762069" cy="312094"/>
      </dsp:txXfrm>
    </dsp:sp>
    <dsp:sp modelId="{98BE21F9-802A-4A95-8649-5870831CAA4F}">
      <dsp:nvSpPr>
        <dsp:cNvPr id="0" name=""/>
        <dsp:cNvSpPr/>
      </dsp:nvSpPr>
      <dsp:spPr>
        <a:xfrm>
          <a:off x="449020" y="4996504"/>
          <a:ext cx="205336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44450">
            <a:lnSpc>
              <a:spcPct val="90000"/>
            </a:lnSpc>
            <a:spcBef>
              <a:spcPct val="0"/>
            </a:spcBef>
            <a:spcAft>
              <a:spcPct val="35000"/>
            </a:spcAft>
            <a:buNone/>
          </a:pPr>
          <a:r>
            <a:rPr lang="pt-BR" b="0" i="0" u="none" kern="1200" dirty="0"/>
            <a:t>4:45 - 5:00</a:t>
          </a:r>
          <a:endParaRPr lang="fr-FR" sz="2400" kern="1200" dirty="0"/>
        </a:p>
      </dsp:txBody>
      <dsp:txXfrm>
        <a:off x="470124" y="5017608"/>
        <a:ext cx="2011160" cy="3901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2/20/2018 9:04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2/20/2018 9:04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2/20/2018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Segoe UI Light" pitchFamily="34" charset="0"/>
                <a:ea typeface="ＭＳ Ｐゴシック" charset="0"/>
                <a:cs typeface="ＭＳ Ｐゴシック" charset="0"/>
              </a:rPr>
              <a:t>[The 1,000ft</a:t>
            </a:r>
            <a:r>
              <a:rPr lang="en-US" sz="1200" b="0" kern="1200" baseline="0" dirty="0">
                <a:solidFill>
                  <a:schemeClr val="tx1"/>
                </a:solidFill>
                <a:effectLst/>
                <a:latin typeface="Segoe UI Light" pitchFamily="34" charset="0"/>
                <a:ea typeface="ＭＳ Ｐゴシック" charset="0"/>
                <a:cs typeface="ＭＳ Ｐゴシック" charset="0"/>
              </a:rPr>
              <a:t> View - </a:t>
            </a:r>
            <a:r>
              <a:rPr lang="en-US" sz="1200" kern="1200" dirty="0">
                <a:solidFill>
                  <a:schemeClr val="tx1"/>
                </a:solidFill>
                <a:effectLst/>
                <a:latin typeface="+mn-lt"/>
                <a:ea typeface="+mn-ea"/>
                <a:cs typeface="+mn-cs"/>
              </a:rPr>
              <a:t>PaaS s</a:t>
            </a:r>
            <a:r>
              <a:rPr lang="en-US" sz="1100" kern="1200" dirty="0">
                <a:solidFill>
                  <a:schemeClr val="tx1"/>
                </a:solidFill>
                <a:effectLst/>
                <a:latin typeface="+mn-lt"/>
                <a:ea typeface="+mn-ea"/>
                <a:cs typeface="+mn-cs"/>
              </a:rPr>
              <a:t>ervices </a:t>
            </a:r>
            <a:r>
              <a:rPr lang="en-US" sz="1200" kern="1200" dirty="0">
                <a:solidFill>
                  <a:schemeClr val="tx1"/>
                </a:solidFill>
                <a:effectLst/>
                <a:latin typeface="+mn-lt"/>
                <a:ea typeface="+mn-ea"/>
                <a:cs typeface="+mn-cs"/>
              </a:rPr>
              <a:t>drill down]</a:t>
            </a:r>
          </a:p>
          <a:p>
            <a:pPr marL="0" indent="0">
              <a:buFont typeface="Arial" panose="020B0604020202020204" pitchFamily="34" charset="0"/>
              <a:buNone/>
            </a:pPr>
            <a:r>
              <a:rPr lang="en-US" sz="1200" b="1" kern="1200" dirty="0">
                <a:solidFill>
                  <a:schemeClr val="tx1"/>
                </a:solidFill>
                <a:effectLst/>
                <a:latin typeface="+mn-lt"/>
                <a:ea typeface="+mn-ea"/>
                <a:cs typeface="+mn-cs"/>
              </a:rPr>
              <a:t>Objective:</a:t>
            </a:r>
          </a:p>
          <a:p>
            <a:pPr marL="0" indent="0">
              <a:buFont typeface="Arial" panose="020B0604020202020204" pitchFamily="34" charset="0"/>
              <a:buNone/>
            </a:pPr>
            <a:r>
              <a:rPr lang="en-US" sz="1200" kern="1200" dirty="0">
                <a:solidFill>
                  <a:schemeClr val="tx1"/>
                </a:solidFill>
                <a:effectLst/>
                <a:latin typeface="+mn-lt"/>
                <a:ea typeface="+mn-ea"/>
                <a:cs typeface="+mn-cs"/>
              </a:rPr>
              <a:t>Define  what constitutes the Azure application platform. What are the main services developers need to think about.</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Key talking points:</a:t>
            </a:r>
          </a:p>
          <a:p>
            <a:pPr marL="0" indent="0">
              <a:buFont typeface="Arial" panose="020B0604020202020204" pitchFamily="34" charset="0"/>
              <a:buNone/>
            </a:pPr>
            <a:r>
              <a:rPr lang="en-US" sz="1200" b="0" kern="1200" dirty="0">
                <a:solidFill>
                  <a:schemeClr val="tx1"/>
                </a:solidFill>
                <a:effectLst/>
                <a:latin typeface="+mn-lt"/>
                <a:ea typeface="+mn-ea"/>
                <a:cs typeface="+mn-cs"/>
              </a:rPr>
              <a:t>Build on the OS:  Virtual Machines are the “base unit” for moving workloads to the cloud. Th</a:t>
            </a:r>
            <a:r>
              <a:rPr lang="en-US" sz="1200" baseline="0" dirty="0"/>
              <a:t>e Azure Container Service provides a really fast way to get containers into production with a choice of popular open source container orchestration solutions: DC/OS or Docker Swarm</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24" kern="1200" dirty="0">
                <a:solidFill>
                  <a:schemeClr val="tx1"/>
                </a:solidFill>
                <a:effectLst/>
                <a:latin typeface="+mn-lt"/>
                <a:ea typeface="+mn-ea"/>
                <a:cs typeface="+mn-cs"/>
              </a:rPr>
              <a:t>Service Fabric: is a platform that developers and ISVs can use to build and manage custom microservice-based applications at cloud scale and with 24x7 availability. Microservices are an architectural approach based on fine-grained, loosely coupled services that can enable advanced developer agility</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Other PaaS: all PaaS runs great on Azure! Azure supports the leading third-party</a:t>
            </a:r>
            <a:r>
              <a:rPr lang="en-US" sz="1224" kern="1200" baseline="0" dirty="0">
                <a:solidFill>
                  <a:schemeClr val="tx1"/>
                </a:solidFill>
                <a:effectLst/>
                <a:latin typeface="+mn-lt"/>
                <a:ea typeface="+mn-ea"/>
                <a:cs typeface="+mn-cs"/>
              </a:rPr>
              <a:t> </a:t>
            </a:r>
            <a:r>
              <a:rPr lang="en-US" sz="1224" kern="1200" dirty="0">
                <a:solidFill>
                  <a:schemeClr val="tx1"/>
                </a:solidFill>
                <a:effectLst/>
                <a:latin typeface="+mn-lt"/>
                <a:ea typeface="+mn-ea"/>
                <a:cs typeface="+mn-cs"/>
              </a:rPr>
              <a:t>PaaS framework providers</a:t>
            </a:r>
            <a:r>
              <a:rPr lang="en-US" sz="1224" kern="1200" baseline="0" dirty="0">
                <a:solidFill>
                  <a:schemeClr val="tx1"/>
                </a:solidFill>
                <a:effectLst/>
                <a:latin typeface="+mn-lt"/>
                <a:ea typeface="+mn-ea"/>
                <a:cs typeface="+mn-cs"/>
              </a:rPr>
              <a:t> like Cloud Foundry and </a:t>
            </a:r>
            <a:r>
              <a:rPr lang="en-US" sz="1224" kern="1200" baseline="0" dirty="0" err="1">
                <a:solidFill>
                  <a:schemeClr val="tx1"/>
                </a:solidFill>
                <a:effectLst/>
                <a:latin typeface="+mn-lt"/>
                <a:ea typeface="+mn-ea"/>
                <a:cs typeface="+mn-cs"/>
              </a:rPr>
              <a:t>OpenShift</a:t>
            </a:r>
            <a:r>
              <a:rPr lang="en-US" sz="1224" kern="1200" baseline="0" dirty="0">
                <a:solidFill>
                  <a:schemeClr val="tx1"/>
                </a:solidFill>
                <a:effectLst/>
                <a:latin typeface="+mn-lt"/>
                <a:ea typeface="+mn-ea"/>
                <a:cs typeface="+mn-cs"/>
              </a:rPr>
              <a:t>.</a:t>
            </a:r>
            <a:endParaRPr lang="en-US" sz="1224"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5905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Segoe UI Light" pitchFamily="34" charset="0"/>
                <a:ea typeface="ＭＳ Ｐゴシック" charset="0"/>
                <a:cs typeface="ＭＳ Ｐゴシック" charset="0"/>
              </a:rPr>
              <a:t>[The 1,000ft</a:t>
            </a:r>
            <a:r>
              <a:rPr lang="en-US" sz="1200" b="0" kern="1200" baseline="0" dirty="0">
                <a:solidFill>
                  <a:schemeClr val="tx1"/>
                </a:solidFill>
                <a:effectLst/>
                <a:latin typeface="Segoe UI Light" pitchFamily="34" charset="0"/>
                <a:ea typeface="ＭＳ Ｐゴシック" charset="0"/>
                <a:cs typeface="ＭＳ Ｐゴシック" charset="0"/>
              </a:rPr>
              <a:t> View - </a:t>
            </a:r>
            <a:r>
              <a:rPr lang="en-US" sz="1200" kern="1200" dirty="0">
                <a:solidFill>
                  <a:schemeClr val="tx1"/>
                </a:solidFill>
                <a:effectLst/>
                <a:latin typeface="+mn-lt"/>
                <a:ea typeface="+mn-ea"/>
                <a:cs typeface="+mn-cs"/>
              </a:rPr>
              <a:t>PaaS s</a:t>
            </a:r>
            <a:r>
              <a:rPr lang="en-US" sz="1100" kern="1200" dirty="0">
                <a:solidFill>
                  <a:schemeClr val="tx1"/>
                </a:solidFill>
                <a:effectLst/>
                <a:latin typeface="+mn-lt"/>
                <a:ea typeface="+mn-ea"/>
                <a:cs typeface="+mn-cs"/>
              </a:rPr>
              <a:t>ervices </a:t>
            </a:r>
            <a:r>
              <a:rPr lang="en-US" sz="1200" kern="1200" dirty="0">
                <a:solidFill>
                  <a:schemeClr val="tx1"/>
                </a:solidFill>
                <a:effectLst/>
                <a:latin typeface="+mn-lt"/>
                <a:ea typeface="+mn-ea"/>
                <a:cs typeface="+mn-cs"/>
              </a:rPr>
              <a:t>drill down]</a:t>
            </a:r>
          </a:p>
          <a:p>
            <a:pPr marL="0" indent="0">
              <a:buFont typeface="Arial" panose="020B0604020202020204" pitchFamily="34" charset="0"/>
              <a:buNone/>
            </a:pPr>
            <a:r>
              <a:rPr lang="en-US" sz="1200" b="1" kern="1200" dirty="0">
                <a:solidFill>
                  <a:schemeClr val="tx1"/>
                </a:solidFill>
                <a:effectLst/>
                <a:latin typeface="+mn-lt"/>
                <a:ea typeface="+mn-ea"/>
                <a:cs typeface="+mn-cs"/>
              </a:rPr>
              <a:t>Objective:</a:t>
            </a:r>
          </a:p>
          <a:p>
            <a:pPr marL="0" indent="0">
              <a:buFont typeface="Arial" panose="020B0604020202020204" pitchFamily="34" charset="0"/>
              <a:buNone/>
            </a:pPr>
            <a:r>
              <a:rPr lang="en-US" sz="1200" kern="1200" dirty="0">
                <a:solidFill>
                  <a:schemeClr val="tx1"/>
                </a:solidFill>
                <a:effectLst/>
                <a:latin typeface="+mn-lt"/>
                <a:ea typeface="+mn-ea"/>
                <a:cs typeface="+mn-cs"/>
              </a:rPr>
              <a:t>Define  what constitutes the Azure application platform. What are the main services developers need to think about.</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Key talking points:</a:t>
            </a:r>
          </a:p>
          <a:p>
            <a:pPr marL="0" indent="0">
              <a:buFont typeface="Arial" panose="020B0604020202020204" pitchFamily="34" charset="0"/>
              <a:buNone/>
            </a:pPr>
            <a:r>
              <a:rPr lang="en-US" sz="1224" kern="1200" dirty="0">
                <a:solidFill>
                  <a:schemeClr val="tx1"/>
                </a:solidFill>
                <a:effectLst/>
                <a:latin typeface="+mn-lt"/>
                <a:ea typeface="+mn-ea"/>
                <a:cs typeface="+mn-cs"/>
              </a:rPr>
              <a:t>App Service: is a set of services that has everything you need to build apps that target both web and mobile clients from a single app back end. Supporting a range of language options—.NET, Node.js, Java, PHP, and Python—it consists of Web Apps, Mobile Apps, Logic Apps, and API Apps. </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indent="0">
              <a:buFont typeface="Arial" panose="020B0604020202020204" pitchFamily="34" charset="0"/>
              <a:buNone/>
            </a:pPr>
            <a:r>
              <a:rPr lang="en-US" sz="1224" kern="1200" dirty="0">
                <a:solidFill>
                  <a:schemeClr val="tx1"/>
                </a:solidFill>
                <a:effectLst/>
                <a:latin typeface="+mn-lt"/>
                <a:ea typeface="+mn-ea"/>
                <a:cs typeface="+mn-cs"/>
              </a:rPr>
              <a:t>Functions: provides </a:t>
            </a:r>
            <a:r>
              <a:rPr lang="en-US" sz="1224" kern="1200" dirty="0" err="1">
                <a:solidFill>
                  <a:schemeClr val="tx1"/>
                </a:solidFill>
                <a:effectLst/>
                <a:latin typeface="+mn-lt"/>
                <a:ea typeface="+mn-ea"/>
                <a:cs typeface="+mn-cs"/>
              </a:rPr>
              <a:t>serverless</a:t>
            </a:r>
            <a:r>
              <a:rPr lang="en-US" sz="1224" kern="1200" dirty="0">
                <a:solidFill>
                  <a:schemeClr val="tx1"/>
                </a:solidFill>
                <a:effectLst/>
                <a:latin typeface="+mn-lt"/>
                <a:ea typeface="+mn-ea"/>
                <a:cs typeface="+mn-cs"/>
              </a:rPr>
              <a:t>, compute for event-driven solutions that extends the existing Azure application platform with capabilities to implement code triggered by events occurring in other Azure services, SaaS products (like Office365 and Salesforce.com), and on-premises systems. </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Cloud Services: was the original Microsoft platform as a service (PaaS) service launched in 2010. Inspired by the needs of developers, Cloud Services enabled them to easily deploy .NET applications, taking advantage of cloud infrastructure like Virtual Machines and Virtual Networks without having to manage the low-level details and configuration of Windows Server and the underlying infrastructure.</a:t>
            </a: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Other PaaS: all PaaS runs great on Azure! Azure supports the leading third-party</a:t>
            </a:r>
            <a:r>
              <a:rPr lang="en-US" sz="1224" kern="1200" baseline="0" dirty="0">
                <a:solidFill>
                  <a:schemeClr val="tx1"/>
                </a:solidFill>
                <a:effectLst/>
                <a:latin typeface="+mn-lt"/>
                <a:ea typeface="+mn-ea"/>
                <a:cs typeface="+mn-cs"/>
              </a:rPr>
              <a:t> </a:t>
            </a:r>
            <a:r>
              <a:rPr lang="en-US" sz="1224" kern="1200" dirty="0">
                <a:solidFill>
                  <a:schemeClr val="tx1"/>
                </a:solidFill>
                <a:effectLst/>
                <a:latin typeface="+mn-lt"/>
                <a:ea typeface="+mn-ea"/>
                <a:cs typeface="+mn-cs"/>
              </a:rPr>
              <a:t>PaaS framework providers</a:t>
            </a:r>
            <a:r>
              <a:rPr lang="en-US" sz="1224" kern="1200" baseline="0" dirty="0">
                <a:solidFill>
                  <a:schemeClr val="tx1"/>
                </a:solidFill>
                <a:effectLst/>
                <a:latin typeface="+mn-lt"/>
                <a:ea typeface="+mn-ea"/>
                <a:cs typeface="+mn-cs"/>
              </a:rPr>
              <a:t> like Cloud Foundry and </a:t>
            </a:r>
            <a:r>
              <a:rPr lang="en-US" sz="1224" kern="1200" baseline="0" dirty="0" err="1">
                <a:solidFill>
                  <a:schemeClr val="tx1"/>
                </a:solidFill>
                <a:effectLst/>
                <a:latin typeface="+mn-lt"/>
                <a:ea typeface="+mn-ea"/>
                <a:cs typeface="+mn-cs"/>
              </a:rPr>
              <a:t>OpenShift</a:t>
            </a:r>
            <a:r>
              <a:rPr lang="en-US" sz="1224" kern="1200" baseline="0" dirty="0">
                <a:solidFill>
                  <a:schemeClr val="tx1"/>
                </a:solidFill>
                <a:effectLst/>
                <a:latin typeface="+mn-lt"/>
                <a:ea typeface="+mn-ea"/>
                <a:cs typeface="+mn-cs"/>
              </a:rPr>
              <a:t>.</a:t>
            </a:r>
            <a:endParaRPr lang="en-US" sz="1224"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9340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4187028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2/20/2018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914378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2/20/2018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897729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2/20/2018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125966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2/20/2018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010731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17</a:t>
            </a:fld>
            <a:endParaRPr lang="en-US" dirty="0"/>
          </a:p>
        </p:txBody>
      </p:sp>
    </p:spTree>
    <p:extLst>
      <p:ext uri="{BB962C8B-B14F-4D97-AF65-F5344CB8AC3E}">
        <p14:creationId xmlns:p14="http://schemas.microsoft.com/office/powerpoint/2010/main" val="835921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18</a:t>
            </a:fld>
            <a:endParaRPr lang="en-US" dirty="0"/>
          </a:p>
        </p:txBody>
      </p:sp>
    </p:spTree>
    <p:extLst>
      <p:ext uri="{BB962C8B-B14F-4D97-AF65-F5344CB8AC3E}">
        <p14:creationId xmlns:p14="http://schemas.microsoft.com/office/powerpoint/2010/main" val="2260396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2/20/2018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22727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2/20/2018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079106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steps</a:t>
            </a:r>
          </a:p>
          <a:p>
            <a:r>
              <a:rPr lang="en-US" dirty="0"/>
              <a:t>Show site</a:t>
            </a:r>
          </a:p>
          <a:p>
            <a:r>
              <a:rPr lang="en-US" dirty="0"/>
              <a:t>Login with Azure AD</a:t>
            </a:r>
          </a:p>
          <a:p>
            <a:r>
              <a:rPr lang="en-US" dirty="0"/>
              <a:t>Create</a:t>
            </a:r>
            <a:r>
              <a:rPr lang="en-US" baseline="0" dirty="0"/>
              <a:t> new incident</a:t>
            </a:r>
          </a:p>
          <a:p>
            <a:r>
              <a:rPr lang="en-US" baseline="0" dirty="0"/>
              <a:t>Show dashboard</a:t>
            </a:r>
          </a:p>
          <a:p>
            <a:r>
              <a:rPr lang="en-US" baseline="0" dirty="0"/>
              <a:t>Show profile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2/20/2018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853966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2/20/2018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6905234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2/20/2018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061657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2/20/2018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068757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2/20/2018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007932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2/20/2018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610508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2/20/2018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36521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2/20/2018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729588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2/20/2018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732001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2/20/2018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978681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2/20/2018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716737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2/20/2018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632511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2/20/2018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3847153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2/20/2018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1755204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2/20/2018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7980228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2/20/2018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870393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2/20/2018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46942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2/20/2018 9:04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4132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1419839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2/20/2018 9:04 AM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359557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mn-lt"/>
                <a:ea typeface="+mn-ea"/>
                <a:cs typeface="+mn-cs"/>
              </a:rPr>
              <a:t>At the core of Azure is its global infrastructure that spans 40 regions worldwide. We have the largest footprint of any cloud provider – 2X that of AWS.</a:t>
            </a:r>
          </a:p>
          <a:p>
            <a:endParaRPr lang="en-US" dirty="0"/>
          </a:p>
          <a:p>
            <a:r>
              <a:rPr lang="en-US" dirty="0"/>
              <a:t>https://azure.microsoft.com/en-us/regions/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323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Jan-2017: Azure compliance coverag</a:t>
            </a:r>
            <a:r>
              <a:rPr lang="en-US" baseline="0"/>
              <a:t>e includes 53 offerings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69237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Title Only">
    <p:bg bwMode="gray">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320" y="171584"/>
            <a:ext cx="11889566" cy="963720"/>
          </a:xfrm>
        </p:spPr>
        <p:txBody>
          <a:bodyPr anchor="b" anchorCtr="0"/>
          <a:lstStyle>
            <a:lvl1pPr>
              <a:defRPr sz="3060" cap="all" baseline="0">
                <a:solidFill>
                  <a:schemeClr val="bg1"/>
                </a:solidFill>
              </a:defRPr>
            </a:lvl1pPr>
          </a:lstStyle>
          <a:p>
            <a:r>
              <a:rPr lang="en-US"/>
              <a:t>Click to edit Master title style</a:t>
            </a:r>
          </a:p>
        </p:txBody>
      </p:sp>
      <p:sp>
        <p:nvSpPr>
          <p:cNvPr id="8" name="Picture Placeholder 7"/>
          <p:cNvSpPr>
            <a:spLocks noGrp="1"/>
          </p:cNvSpPr>
          <p:nvPr>
            <p:ph type="pic" sz="quarter" idx="10"/>
          </p:nvPr>
        </p:nvSpPr>
        <p:spPr>
          <a:xfrm>
            <a:off x="0" y="1196140"/>
            <a:ext cx="12436475" cy="683264"/>
          </a:xfrm>
        </p:spPr>
        <p:txBody>
          <a:bodyPr/>
          <a:lstStyle/>
          <a:p>
            <a:endParaRPr lang="en-US"/>
          </a:p>
        </p:txBody>
      </p:sp>
    </p:spTree>
    <p:extLst>
      <p:ext uri="{BB962C8B-B14F-4D97-AF65-F5344CB8AC3E}">
        <p14:creationId xmlns:p14="http://schemas.microsoft.com/office/powerpoint/2010/main" val="198574136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35688393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28" y="1"/>
            <a:ext cx="12435447" cy="6528223"/>
          </a:xfrm>
          <a:prstGeom prst="rect">
            <a:avLst/>
          </a:prstGeom>
        </p:spPr>
      </p:pic>
      <p:sp>
        <p:nvSpPr>
          <p:cNvPr id="7" name="TextBox 6"/>
          <p:cNvSpPr txBox="1"/>
          <p:nvPr/>
        </p:nvSpPr>
        <p:spPr>
          <a:xfrm>
            <a:off x="1216355" y="1467045"/>
            <a:ext cx="4862887" cy="179238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5507"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119"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6119"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925892"/>
            <a:ext cx="8175758" cy="83759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4080"/>
              </a:lnSpc>
              <a:spcBef>
                <a:spcPts val="0"/>
              </a:spcBef>
              <a:spcAft>
                <a:spcPts val="0"/>
              </a:spcAft>
              <a:buClrTx/>
              <a:buSzTx/>
              <a:buFontTx/>
              <a:buNone/>
              <a:tabLst/>
              <a:defRPr/>
            </a:pPr>
            <a:r>
              <a:rPr kumimoji="0" lang="en-US" sz="1632" b="0" i="0" u="none" strike="noStrike" kern="1200" cap="none" spc="306"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8385" y="3753677"/>
            <a:ext cx="11688894" cy="1035882"/>
          </a:xfrm>
        </p:spPr>
        <p:txBody>
          <a:bodyPr/>
          <a:lstStyle>
            <a:lvl1pPr marL="0" indent="0">
              <a:buNone/>
              <a:defRPr sz="6119" baseline="0">
                <a:solidFill>
                  <a:srgbClr val="1574B8"/>
                </a:solidFill>
                <a:latin typeface="Segoe UI Light" panose="020B0502040204020203" pitchFamily="34" charset="0"/>
                <a:cs typeface="Segoe UI Light" panose="020B0502040204020203" pitchFamily="34" charset="0"/>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session title</a:t>
            </a:r>
          </a:p>
        </p:txBody>
      </p:sp>
      <p:sp>
        <p:nvSpPr>
          <p:cNvPr id="10" name="Text Placeholder 2"/>
          <p:cNvSpPr>
            <a:spLocks noGrp="1"/>
          </p:cNvSpPr>
          <p:nvPr>
            <p:ph type="body" sz="quarter" idx="11" hasCustomPrompt="1"/>
          </p:nvPr>
        </p:nvSpPr>
        <p:spPr>
          <a:xfrm>
            <a:off x="298385" y="5295933"/>
            <a:ext cx="11688894" cy="583860"/>
          </a:xfrm>
        </p:spPr>
        <p:txBody>
          <a:bodyPr/>
          <a:lstStyle>
            <a:lvl1pPr marL="0" indent="0">
              <a:buNone/>
              <a:defRPr sz="2856" i="1">
                <a:solidFill>
                  <a:schemeClr val="bg2"/>
                </a:solidFill>
                <a:latin typeface="+mn-lt"/>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speaker name</a:t>
            </a:r>
          </a:p>
        </p:txBody>
      </p:sp>
      <p:sp>
        <p:nvSpPr>
          <p:cNvPr id="11" name="Text Placeholder 2"/>
          <p:cNvSpPr>
            <a:spLocks noGrp="1"/>
          </p:cNvSpPr>
          <p:nvPr>
            <p:ph type="body" sz="quarter" idx="12" hasCustomPrompt="1"/>
          </p:nvPr>
        </p:nvSpPr>
        <p:spPr>
          <a:xfrm>
            <a:off x="298385" y="5883502"/>
            <a:ext cx="11688892" cy="470856"/>
          </a:xfrm>
        </p:spPr>
        <p:txBody>
          <a:bodyPr/>
          <a:lstStyle>
            <a:lvl1pPr marL="0" indent="0">
              <a:buNone/>
              <a:defRPr sz="2040" i="0" baseline="0">
                <a:solidFill>
                  <a:schemeClr val="bg2"/>
                </a:solidFill>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contact information (Twitter, Blog, Email, etc.)</a:t>
            </a:r>
          </a:p>
        </p:txBody>
      </p:sp>
    </p:spTree>
    <p:extLst>
      <p:ext uri="{BB962C8B-B14F-4D97-AF65-F5344CB8AC3E}">
        <p14:creationId xmlns:p14="http://schemas.microsoft.com/office/powerpoint/2010/main" val="15615817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7" name="Title 1"/>
          <p:cNvSpPr>
            <a:spLocks noGrp="1"/>
          </p:cNvSpPr>
          <p:nvPr>
            <p:ph type="title" hasCustomPrompt="1"/>
          </p:nvPr>
        </p:nvSpPr>
        <p:spPr>
          <a:xfrm>
            <a:off x="274321" y="3762633"/>
            <a:ext cx="11773301" cy="917575"/>
          </a:xfrm>
        </p:spPr>
        <p:txBody>
          <a:bodyPr/>
          <a:lstStyle>
            <a:lvl1pPr algn="ctr">
              <a:defRPr baseline="0"/>
            </a:lvl1pPr>
          </a:lstStyle>
          <a:p>
            <a:r>
              <a:rPr lang="en-US" dirty="0"/>
              <a:t>Click to edit section name</a:t>
            </a:r>
          </a:p>
        </p:txBody>
      </p:sp>
      <p:sp>
        <p:nvSpPr>
          <p:cNvPr id="8" name="TextBox 7"/>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818463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587492"/>
      </p:ext>
    </p:extLst>
  </p:cSld>
  <p:clrMapOvr>
    <a:masterClrMapping/>
  </p:clrMapOvr>
  <p:transition>
    <p:fade/>
  </p:transition>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077796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74639" y="1439863"/>
            <a:ext cx="11887200" cy="461665"/>
          </a:xfrm>
          <a:solidFill>
            <a:schemeClr val="tx1"/>
          </a:solidFill>
        </p:spPr>
        <p:txBody>
          <a:bodyPr/>
          <a:lstStyle>
            <a:lvl1pPr marL="0" indent="0">
              <a:buNone/>
              <a:defRPr sz="2000">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881335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White background">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0" y="1364785"/>
            <a:ext cx="12436475" cy="5629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849407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73668" y="1426235"/>
            <a:ext cx="11773954" cy="192398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70646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73668" y="1415403"/>
            <a:ext cx="5604713"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61222" y="1415403"/>
            <a:ext cx="5600616" cy="192736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074554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8999" y="2298616"/>
            <a:ext cx="5486400"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86553" y="2298616"/>
            <a:ext cx="5486400" cy="192736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9652" y="1394616"/>
            <a:ext cx="5486400" cy="683264"/>
          </a:xfrm>
        </p:spPr>
        <p:txBody>
          <a:bodyPr/>
          <a:lstStyle>
            <a:lvl1pPr marL="0" indent="0">
              <a:buNone/>
              <a:defRPr sz="3599" b="1" baseline="0"/>
            </a:lvl1pPr>
          </a:lstStyle>
          <a:p>
            <a:pPr lvl="0"/>
            <a:r>
              <a:rPr lang="en-US" dirty="0"/>
              <a:t>Comparison 1</a:t>
            </a:r>
          </a:p>
        </p:txBody>
      </p:sp>
      <p:sp>
        <p:nvSpPr>
          <p:cNvPr id="10" name="Content Placeholder 6"/>
          <p:cNvSpPr>
            <a:spLocks noGrp="1"/>
          </p:cNvSpPr>
          <p:nvPr>
            <p:ph sz="quarter" idx="13" hasCustomPrompt="1"/>
          </p:nvPr>
        </p:nvSpPr>
        <p:spPr>
          <a:xfrm>
            <a:off x="6587206" y="1394616"/>
            <a:ext cx="5486400" cy="683264"/>
          </a:xfrm>
        </p:spPr>
        <p:txBody>
          <a:bodyPr/>
          <a:lstStyle>
            <a:lvl1pPr marL="0" indent="0">
              <a:buNone/>
              <a:defRPr sz="3599" b="1"/>
            </a:lvl1pPr>
          </a:lstStyle>
          <a:p>
            <a:pPr lvl="0"/>
            <a:r>
              <a:rPr lang="en-US" dirty="0"/>
              <a:t>Comparison 1</a:t>
            </a:r>
          </a:p>
        </p:txBody>
      </p:sp>
      <p:sp>
        <p:nvSpPr>
          <p:cNvPr id="11"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93596180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84551" y="4624204"/>
            <a:ext cx="11465786" cy="696866"/>
          </a:xfrm>
        </p:spPr>
        <p:txBody>
          <a:bodyPr/>
          <a:lstStyle>
            <a:lvl1pPr marL="0" indent="0" algn="r">
              <a:buNone/>
              <a:defRPr sz="3672" i="0"/>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demo name</a:t>
            </a:r>
          </a:p>
        </p:txBody>
      </p:sp>
      <p:sp>
        <p:nvSpPr>
          <p:cNvPr id="8" name="TextBox 7"/>
          <p:cNvSpPr txBox="1"/>
          <p:nvPr/>
        </p:nvSpPr>
        <p:spPr>
          <a:xfrm>
            <a:off x="7721193" y="2707882"/>
            <a:ext cx="4305995" cy="1958170"/>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1729"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9" name="TextBox 8"/>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65551403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userDrawn="1"/>
        </p:nvSpPr>
        <p:spPr>
          <a:xfrm>
            <a:off x="274320" y="1571888"/>
            <a:ext cx="11773301" cy="2763659"/>
          </a:xfrm>
          <a:prstGeom prst="rect">
            <a:avLst/>
          </a:prstGeom>
          <a:noFill/>
        </p:spPr>
        <p:txBody>
          <a:bodyPr wrap="square" lIns="186521" tIns="149217" rIns="186521" bIns="149217" rtlCol="0">
            <a:spAutoFit/>
          </a:bodyPr>
          <a:lstStyle/>
          <a:p>
            <a:pPr algn="ctr">
              <a:lnSpc>
                <a:spcPct val="90000"/>
              </a:lnSpc>
              <a:spcAft>
                <a:spcPts val="612"/>
              </a:spcAft>
            </a:pPr>
            <a:r>
              <a:rPr lang="en-US" sz="4080" dirty="0">
                <a:gradFill>
                  <a:gsLst>
                    <a:gs pos="2917">
                      <a:schemeClr val="tx1"/>
                    </a:gs>
                    <a:gs pos="30000">
                      <a:schemeClr val="tx1"/>
                    </a:gs>
                  </a:gsLst>
                  <a:lin ang="5400000" scaled="0"/>
                </a:gradFill>
                <a:latin typeface="+mj-lt"/>
              </a:rPr>
              <a:t>Your</a:t>
            </a:r>
            <a:r>
              <a:rPr lang="en-US" sz="4080" baseline="0" dirty="0">
                <a:gradFill>
                  <a:gsLst>
                    <a:gs pos="2917">
                      <a:schemeClr val="tx1"/>
                    </a:gs>
                    <a:gs pos="30000">
                      <a:schemeClr val="tx1"/>
                    </a:gs>
                  </a:gsLst>
                  <a:lin ang="5400000" scaled="0"/>
                </a:gradFill>
                <a:latin typeface="+mj-lt"/>
              </a:rPr>
              <a:t> </a:t>
            </a:r>
            <a:r>
              <a:rPr lang="en-US" sz="4080" b="0" i="0" baseline="0" dirty="0">
                <a:gradFill>
                  <a:gsLst>
                    <a:gs pos="2917">
                      <a:schemeClr val="tx1"/>
                    </a:gs>
                    <a:gs pos="30000">
                      <a:schemeClr val="tx1"/>
                    </a:gs>
                  </a:gsLst>
                  <a:lin ang="5400000" scaled="0"/>
                </a:gradFill>
                <a:latin typeface="+mj-lt"/>
              </a:rPr>
              <a:t>anonymous</a:t>
            </a:r>
            <a:r>
              <a:rPr lang="en-US" sz="408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12"/>
              </a:spcAft>
            </a:pPr>
            <a:endParaRPr lang="en-US" sz="4080" baseline="0" dirty="0">
              <a:gradFill>
                <a:gsLst>
                  <a:gs pos="2917">
                    <a:schemeClr val="tx1"/>
                  </a:gs>
                  <a:gs pos="30000">
                    <a:schemeClr val="tx1"/>
                  </a:gs>
                </a:gsLst>
                <a:lin ang="5400000" scaled="0"/>
              </a:gradFill>
              <a:latin typeface="+mj-lt"/>
            </a:endParaRPr>
          </a:p>
          <a:p>
            <a:pPr algn="ctr">
              <a:lnSpc>
                <a:spcPct val="90000"/>
              </a:lnSpc>
              <a:spcAft>
                <a:spcPts val="612"/>
              </a:spcAft>
            </a:pPr>
            <a:r>
              <a:rPr lang="en-US" sz="4080" baseline="0" dirty="0">
                <a:gradFill>
                  <a:gsLst>
                    <a:gs pos="2917">
                      <a:schemeClr val="tx1"/>
                    </a:gs>
                    <a:gs pos="30000">
                      <a:schemeClr val="tx1"/>
                    </a:gs>
                  </a:gsLst>
                  <a:lin ang="5400000" scaled="0"/>
                </a:gradFill>
                <a:latin typeface="+mj-lt"/>
              </a:rPr>
              <a:t>Please rate this session at the end of the day at the URL below.</a:t>
            </a:r>
            <a:endParaRPr lang="en-US" sz="408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74321" y="4977690"/>
            <a:ext cx="11773300" cy="1120636"/>
          </a:xfrm>
        </p:spPr>
        <p:txBody>
          <a:bodyPr/>
          <a:lstStyle>
            <a:lvl1pPr marL="0" indent="0" algn="ctr">
              <a:buNone/>
              <a:defRPr sz="6731" i="0">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survey URL</a:t>
            </a:r>
          </a:p>
        </p:txBody>
      </p:sp>
      <p:sp>
        <p:nvSpPr>
          <p:cNvPr id="5" name="TextBox 4"/>
          <p:cNvSpPr txBox="1"/>
          <p:nvPr userDrawn="1"/>
        </p:nvSpPr>
        <p:spPr>
          <a:xfrm>
            <a:off x="274319" y="212685"/>
            <a:ext cx="11773301" cy="1252148"/>
          </a:xfrm>
          <a:prstGeom prst="rect">
            <a:avLst/>
          </a:prstGeom>
          <a:noFill/>
        </p:spPr>
        <p:txBody>
          <a:bodyPr wrap="square" lIns="186521" tIns="149217" rIns="186521" bIns="149217" rtlCol="0">
            <a:spAutoFit/>
          </a:bodyPr>
          <a:lstStyle/>
          <a:p>
            <a:pPr algn="ctr">
              <a:lnSpc>
                <a:spcPct val="90000"/>
              </a:lnSpc>
              <a:spcAft>
                <a:spcPts val="612"/>
              </a:spcAft>
            </a:pPr>
            <a:r>
              <a:rPr lang="en-US" sz="6731"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115496882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4054538"/>
            <a:ext cx="3646979" cy="781125"/>
          </a:xfrm>
          <a:prstGeom prst="rect">
            <a:avLst/>
          </a:prstGeom>
        </p:spPr>
      </p:pic>
      <p:sp>
        <p:nvSpPr>
          <p:cNvPr id="4" name="Text Box 3"/>
          <p:cNvSpPr txBox="1">
            <a:spLocks noChangeArrowheads="1"/>
          </p:cNvSpPr>
          <p:nvPr userDrawn="1"/>
        </p:nvSpPr>
        <p:spPr bwMode="blackWhite">
          <a:xfrm>
            <a:off x="274638" y="5733697"/>
            <a:ext cx="11850925" cy="720151"/>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102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16" eaLnBrk="0" hangingPunct="0"/>
            <a:r>
              <a:rPr lang="en-US" sz="102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0090958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‹Nr.›</a:t>
            </a:fld>
            <a:endParaRPr lang="en-US"/>
          </a:p>
        </p:txBody>
      </p:sp>
    </p:spTree>
    <p:extLst>
      <p:ext uri="{BB962C8B-B14F-4D97-AF65-F5344CB8AC3E}">
        <p14:creationId xmlns:p14="http://schemas.microsoft.com/office/powerpoint/2010/main" val="16099175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2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16417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010" y="178102"/>
            <a:ext cx="11192828" cy="680061"/>
          </a:xfrm>
        </p:spPr>
        <p:txBody>
          <a:bodyPr/>
          <a:lstStyle/>
          <a:p>
            <a:r>
              <a:rPr lang="en-US" dirty="0"/>
              <a:t>Click to Edit Master Title Style</a:t>
            </a:r>
          </a:p>
        </p:txBody>
      </p:sp>
      <p:sp>
        <p:nvSpPr>
          <p:cNvPr id="4" name="Text Placeholder 3"/>
          <p:cNvSpPr>
            <a:spLocks noGrp="1"/>
          </p:cNvSpPr>
          <p:nvPr>
            <p:ph type="body" sz="quarter" idx="10"/>
          </p:nvPr>
        </p:nvSpPr>
        <p:spPr>
          <a:xfrm>
            <a:off x="317390" y="1256427"/>
            <a:ext cx="11192828" cy="2821863"/>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15124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image" Target="../media/image7.png"/><Relationship Id="rId2" Type="http://schemas.openxmlformats.org/officeDocument/2006/relationships/slideLayout" Target="../slideLayouts/slideLayout48.xml"/><Relationship Id="rId16" Type="http://schemas.openxmlformats.org/officeDocument/2006/relationships/theme" Target="../theme/theme3.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83" r:id="rId24"/>
    <p:sldLayoutId id="2147484284"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77330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501959"/>
            <a:ext cx="11772981" cy="28251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bwMode="invGray">
          <a:xfrm>
            <a:off x="11006409" y="6630300"/>
            <a:ext cx="1303291" cy="285582"/>
          </a:xfrm>
          <a:prstGeom prst="rect">
            <a:avLst/>
          </a:prstGeom>
        </p:spPr>
      </p:pic>
    </p:spTree>
    <p:extLst>
      <p:ext uri="{BB962C8B-B14F-4D97-AF65-F5344CB8AC3E}">
        <p14:creationId xmlns:p14="http://schemas.microsoft.com/office/powerpoint/2010/main" val="4199242024"/>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3264"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100.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microsoft.com/office/2007/relationships/hdphoto" Target="../media/hdphoto4.wdp"/><Relationship Id="rId4" Type="http://schemas.openxmlformats.org/officeDocument/2006/relationships/image" Target="../media/image103.png"/></Relationships>
</file>

<file path=ppt/slides/_rels/slide12.xml.rels><?xml version="1.0" encoding="UTF-8" standalone="yes"?>
<Relationships xmlns="http://schemas.openxmlformats.org/package/2006/relationships"><Relationship Id="rId13" Type="http://schemas.openxmlformats.org/officeDocument/2006/relationships/image" Target="../media/image114.jpeg"/><Relationship Id="rId18" Type="http://schemas.openxmlformats.org/officeDocument/2006/relationships/image" Target="../media/image119.png"/><Relationship Id="rId26" Type="http://schemas.openxmlformats.org/officeDocument/2006/relationships/image" Target="../media/image127.png"/><Relationship Id="rId39" Type="http://schemas.openxmlformats.org/officeDocument/2006/relationships/image" Target="../media/image140.png"/><Relationship Id="rId3" Type="http://schemas.openxmlformats.org/officeDocument/2006/relationships/image" Target="../media/image104.jpeg"/><Relationship Id="rId21" Type="http://schemas.openxmlformats.org/officeDocument/2006/relationships/image" Target="../media/image122.png"/><Relationship Id="rId34" Type="http://schemas.openxmlformats.org/officeDocument/2006/relationships/image" Target="../media/image135.jpeg"/><Relationship Id="rId42" Type="http://schemas.openxmlformats.org/officeDocument/2006/relationships/image" Target="../media/image143.png"/><Relationship Id="rId47" Type="http://schemas.openxmlformats.org/officeDocument/2006/relationships/image" Target="../media/image148.png"/><Relationship Id="rId50" Type="http://schemas.openxmlformats.org/officeDocument/2006/relationships/image" Target="../media/image151.jpe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jpeg"/><Relationship Id="rId33" Type="http://schemas.openxmlformats.org/officeDocument/2006/relationships/image" Target="../media/image134.png"/><Relationship Id="rId38" Type="http://schemas.openxmlformats.org/officeDocument/2006/relationships/image" Target="../media/image139.png"/><Relationship Id="rId46" Type="http://schemas.openxmlformats.org/officeDocument/2006/relationships/image" Target="../media/image147.png"/><Relationship Id="rId2" Type="http://schemas.openxmlformats.org/officeDocument/2006/relationships/notesSlide" Target="../notesSlides/notesSlide12.xml"/><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41" Type="http://schemas.openxmlformats.org/officeDocument/2006/relationships/image" Target="../media/image142.png"/><Relationship Id="rId1" Type="http://schemas.openxmlformats.org/officeDocument/2006/relationships/slideLayout" Target="../slideLayouts/slideLayout25.xml"/><Relationship Id="rId6" Type="http://schemas.openxmlformats.org/officeDocument/2006/relationships/image" Target="../media/image107.jpeg"/><Relationship Id="rId11" Type="http://schemas.openxmlformats.org/officeDocument/2006/relationships/image" Target="../media/image112.png"/><Relationship Id="rId24" Type="http://schemas.openxmlformats.org/officeDocument/2006/relationships/image" Target="../media/image125.png"/><Relationship Id="rId32" Type="http://schemas.openxmlformats.org/officeDocument/2006/relationships/image" Target="../media/image133.png"/><Relationship Id="rId37" Type="http://schemas.openxmlformats.org/officeDocument/2006/relationships/image" Target="../media/image138.png"/><Relationship Id="rId40" Type="http://schemas.openxmlformats.org/officeDocument/2006/relationships/image" Target="../media/image141.jpeg"/><Relationship Id="rId45" Type="http://schemas.openxmlformats.org/officeDocument/2006/relationships/image" Target="../media/image146.png"/><Relationship Id="rId53" Type="http://schemas.openxmlformats.org/officeDocument/2006/relationships/image" Target="../media/image154.png"/><Relationship Id="rId5" Type="http://schemas.openxmlformats.org/officeDocument/2006/relationships/image" Target="../media/image106.png"/><Relationship Id="rId15" Type="http://schemas.openxmlformats.org/officeDocument/2006/relationships/image" Target="../media/image116.jpeg"/><Relationship Id="rId23" Type="http://schemas.openxmlformats.org/officeDocument/2006/relationships/image" Target="../media/image124.png"/><Relationship Id="rId28" Type="http://schemas.openxmlformats.org/officeDocument/2006/relationships/image" Target="../media/image129.png"/><Relationship Id="rId36" Type="http://schemas.openxmlformats.org/officeDocument/2006/relationships/image" Target="../media/image137.jpeg"/><Relationship Id="rId49" Type="http://schemas.openxmlformats.org/officeDocument/2006/relationships/image" Target="../media/image150.jpeg"/><Relationship Id="rId10" Type="http://schemas.openxmlformats.org/officeDocument/2006/relationships/image" Target="../media/image111.jpeg"/><Relationship Id="rId19" Type="http://schemas.openxmlformats.org/officeDocument/2006/relationships/image" Target="../media/image120.png"/><Relationship Id="rId31" Type="http://schemas.openxmlformats.org/officeDocument/2006/relationships/image" Target="../media/image132.jpeg"/><Relationship Id="rId44" Type="http://schemas.openxmlformats.org/officeDocument/2006/relationships/image" Target="../media/image145.png"/><Relationship Id="rId52" Type="http://schemas.openxmlformats.org/officeDocument/2006/relationships/image" Target="../media/image153.jpe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 Id="rId30" Type="http://schemas.openxmlformats.org/officeDocument/2006/relationships/image" Target="../media/image131.png"/><Relationship Id="rId35" Type="http://schemas.openxmlformats.org/officeDocument/2006/relationships/image" Target="../media/image136.png"/><Relationship Id="rId43" Type="http://schemas.openxmlformats.org/officeDocument/2006/relationships/image" Target="../media/image144.png"/><Relationship Id="rId48" Type="http://schemas.openxmlformats.org/officeDocument/2006/relationships/image" Target="../media/image149.png"/><Relationship Id="rId8" Type="http://schemas.openxmlformats.org/officeDocument/2006/relationships/image" Target="../media/image109.jpeg"/><Relationship Id="rId51" Type="http://schemas.openxmlformats.org/officeDocument/2006/relationships/image" Target="../media/image15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tags" Target="../tags/tag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3.xml.rels><?xml version="1.0" encoding="UTF-8" standalone="yes"?>
<Relationships xmlns="http://schemas.openxmlformats.org/package/2006/relationships"><Relationship Id="rId8" Type="http://schemas.openxmlformats.org/officeDocument/2006/relationships/image" Target="../media/image163.emf"/><Relationship Id="rId13" Type="http://schemas.openxmlformats.org/officeDocument/2006/relationships/image" Target="../media/image168.emf"/><Relationship Id="rId3" Type="http://schemas.openxmlformats.org/officeDocument/2006/relationships/notesSlide" Target="../notesSlides/notesSlide23.xml"/><Relationship Id="rId7" Type="http://schemas.openxmlformats.org/officeDocument/2006/relationships/image" Target="../media/image162.emf"/><Relationship Id="rId12" Type="http://schemas.openxmlformats.org/officeDocument/2006/relationships/image" Target="../media/image167.emf"/><Relationship Id="rId2" Type="http://schemas.openxmlformats.org/officeDocument/2006/relationships/slideLayout" Target="../slideLayouts/slideLayout11.xml"/><Relationship Id="rId16" Type="http://schemas.openxmlformats.org/officeDocument/2006/relationships/image" Target="../media/image171.png"/><Relationship Id="rId1" Type="http://schemas.openxmlformats.org/officeDocument/2006/relationships/tags" Target="../tags/tag3.xml"/><Relationship Id="rId6" Type="http://schemas.openxmlformats.org/officeDocument/2006/relationships/image" Target="../media/image161.emf"/><Relationship Id="rId11" Type="http://schemas.openxmlformats.org/officeDocument/2006/relationships/image" Target="../media/image166.emf"/><Relationship Id="rId5" Type="http://schemas.openxmlformats.org/officeDocument/2006/relationships/image" Target="../media/image160.png"/><Relationship Id="rId15" Type="http://schemas.openxmlformats.org/officeDocument/2006/relationships/image" Target="../media/image170.emf"/><Relationship Id="rId10" Type="http://schemas.openxmlformats.org/officeDocument/2006/relationships/image" Target="../media/image165.emf"/><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9.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gif"/><Relationship Id="rId25" Type="http://schemas.openxmlformats.org/officeDocument/2006/relationships/image" Target="../media/image45.png"/><Relationship Id="rId2" Type="http://schemas.openxmlformats.org/officeDocument/2006/relationships/notesSlide" Target="../notesSlides/notesSlide7.xml"/><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32" Type="http://schemas.openxmlformats.org/officeDocument/2006/relationships/image" Target="../media/image52.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48.png"/><Relationship Id="rId10" Type="http://schemas.openxmlformats.org/officeDocument/2006/relationships/image" Target="../media/image30.png"/><Relationship Id="rId19" Type="http://schemas.openxmlformats.org/officeDocument/2006/relationships/image" Target="../media/image39.png"/><Relationship Id="rId31" Type="http://schemas.openxmlformats.org/officeDocument/2006/relationships/image" Target="../media/image51.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png"/><Relationship Id="rId30"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54.emf"/></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png"/><Relationship Id="rId18" Type="http://schemas.openxmlformats.org/officeDocument/2006/relationships/image" Target="../media/image68.png"/><Relationship Id="rId26" Type="http://schemas.openxmlformats.org/officeDocument/2006/relationships/image" Target="../media/image76.png"/><Relationship Id="rId39" Type="http://schemas.openxmlformats.org/officeDocument/2006/relationships/image" Target="../media/image89.png"/><Relationship Id="rId3" Type="http://schemas.openxmlformats.org/officeDocument/2006/relationships/image" Target="../media/image55.png"/><Relationship Id="rId21" Type="http://schemas.openxmlformats.org/officeDocument/2006/relationships/image" Target="../media/image71.png"/><Relationship Id="rId34" Type="http://schemas.openxmlformats.org/officeDocument/2006/relationships/image" Target="../media/image84.png"/><Relationship Id="rId42" Type="http://schemas.openxmlformats.org/officeDocument/2006/relationships/image" Target="../media/image92.png"/><Relationship Id="rId47" Type="http://schemas.openxmlformats.org/officeDocument/2006/relationships/image" Target="../media/image97.png"/><Relationship Id="rId7" Type="http://schemas.openxmlformats.org/officeDocument/2006/relationships/image" Target="../media/image59.png"/><Relationship Id="rId12" Type="http://schemas.openxmlformats.org/officeDocument/2006/relationships/hyperlink" Target="http://www.asd.gov.au/infosec/irap/index.htm" TargetMode="External"/><Relationship Id="rId17" Type="http://schemas.openxmlformats.org/officeDocument/2006/relationships/image" Target="../media/image67.jpeg"/><Relationship Id="rId25" Type="http://schemas.openxmlformats.org/officeDocument/2006/relationships/image" Target="../media/image75.jpeg"/><Relationship Id="rId33" Type="http://schemas.openxmlformats.org/officeDocument/2006/relationships/image" Target="../media/image83.jpeg"/><Relationship Id="rId38" Type="http://schemas.openxmlformats.org/officeDocument/2006/relationships/image" Target="../media/image88.png"/><Relationship Id="rId46" Type="http://schemas.openxmlformats.org/officeDocument/2006/relationships/image" Target="../media/image96.png"/><Relationship Id="rId2" Type="http://schemas.openxmlformats.org/officeDocument/2006/relationships/notesSlide" Target="../notesSlides/notesSlide9.xml"/><Relationship Id="rId16" Type="http://schemas.openxmlformats.org/officeDocument/2006/relationships/image" Target="../media/image66.jpeg"/><Relationship Id="rId20" Type="http://schemas.openxmlformats.org/officeDocument/2006/relationships/image" Target="../media/image70.png"/><Relationship Id="rId29" Type="http://schemas.openxmlformats.org/officeDocument/2006/relationships/image" Target="../media/image79.png"/><Relationship Id="rId41" Type="http://schemas.openxmlformats.org/officeDocument/2006/relationships/image" Target="../media/image91.jpeg"/><Relationship Id="rId1" Type="http://schemas.openxmlformats.org/officeDocument/2006/relationships/slideLayout" Target="../slideLayouts/slideLayout25.xml"/><Relationship Id="rId6" Type="http://schemas.openxmlformats.org/officeDocument/2006/relationships/image" Target="../media/image58.png"/><Relationship Id="rId11" Type="http://schemas.openxmlformats.org/officeDocument/2006/relationships/image" Target="../media/image63.png"/><Relationship Id="rId24" Type="http://schemas.openxmlformats.org/officeDocument/2006/relationships/image" Target="../media/image74.png"/><Relationship Id="rId32" Type="http://schemas.openxmlformats.org/officeDocument/2006/relationships/image" Target="../media/image82.png"/><Relationship Id="rId37" Type="http://schemas.openxmlformats.org/officeDocument/2006/relationships/image" Target="../media/image87.png"/><Relationship Id="rId40" Type="http://schemas.openxmlformats.org/officeDocument/2006/relationships/image" Target="../media/image90.png"/><Relationship Id="rId45" Type="http://schemas.openxmlformats.org/officeDocument/2006/relationships/image" Target="../media/image95.jpeg"/><Relationship Id="rId5" Type="http://schemas.openxmlformats.org/officeDocument/2006/relationships/image" Target="../media/image57.jpeg"/><Relationship Id="rId15" Type="http://schemas.openxmlformats.org/officeDocument/2006/relationships/image" Target="../media/image65.jpeg"/><Relationship Id="rId23" Type="http://schemas.openxmlformats.org/officeDocument/2006/relationships/image" Target="../media/image73.jpeg"/><Relationship Id="rId28" Type="http://schemas.openxmlformats.org/officeDocument/2006/relationships/image" Target="../media/image78.jpeg"/><Relationship Id="rId36" Type="http://schemas.openxmlformats.org/officeDocument/2006/relationships/image" Target="../media/image86.jpeg"/><Relationship Id="rId10" Type="http://schemas.openxmlformats.org/officeDocument/2006/relationships/image" Target="../media/image62.png"/><Relationship Id="rId19" Type="http://schemas.openxmlformats.org/officeDocument/2006/relationships/image" Target="../media/image69.png"/><Relationship Id="rId31" Type="http://schemas.openxmlformats.org/officeDocument/2006/relationships/image" Target="../media/image81.png"/><Relationship Id="rId44" Type="http://schemas.openxmlformats.org/officeDocument/2006/relationships/image" Target="../media/image94.gif"/><Relationship Id="rId4" Type="http://schemas.openxmlformats.org/officeDocument/2006/relationships/image" Target="../media/image56.jpeg"/><Relationship Id="rId9" Type="http://schemas.openxmlformats.org/officeDocument/2006/relationships/image" Target="../media/image61.png"/><Relationship Id="rId14" Type="http://schemas.openxmlformats.org/officeDocument/2006/relationships/hyperlink" Target="https://www.fisc.or.jp/" TargetMode="External"/><Relationship Id="rId22" Type="http://schemas.openxmlformats.org/officeDocument/2006/relationships/image" Target="../media/image72.png"/><Relationship Id="rId27" Type="http://schemas.openxmlformats.org/officeDocument/2006/relationships/image" Target="../media/image77.png"/><Relationship Id="rId30" Type="http://schemas.openxmlformats.org/officeDocument/2006/relationships/image" Target="../media/image80.png"/><Relationship Id="rId35" Type="http://schemas.openxmlformats.org/officeDocument/2006/relationships/image" Target="../media/image85.jpeg"/><Relationship Id="rId43" Type="http://schemas.openxmlformats.org/officeDocument/2006/relationships/image" Target="../media/image93.png"/><Relationship Id="rId48" Type="http://schemas.openxmlformats.org/officeDocument/2006/relationships/image" Target="../media/image9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and Overview</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883" y="1549855"/>
            <a:ext cx="12434710" cy="5444670"/>
          </a:xfrm>
          <a:prstGeom prst="rect">
            <a:avLst/>
          </a:prstGeom>
          <a:solidFill>
            <a:schemeClr val="bg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34" name="Rectangle 33"/>
          <p:cNvSpPr/>
          <p:nvPr/>
        </p:nvSpPr>
        <p:spPr bwMode="auto">
          <a:xfrm>
            <a:off x="8806052" y="1883516"/>
            <a:ext cx="2523386" cy="2377103"/>
          </a:xfrm>
          <a:prstGeom prst="rect">
            <a:avLst/>
          </a:prstGeom>
          <a:solidFill>
            <a:srgbClr val="29292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6" name="Rectangle 5"/>
          <p:cNvSpPr/>
          <p:nvPr/>
        </p:nvSpPr>
        <p:spPr bwMode="auto">
          <a:xfrm>
            <a:off x="1081678" y="1883516"/>
            <a:ext cx="7672969" cy="237710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52" name="TextBox 51"/>
          <p:cNvSpPr txBox="1"/>
          <p:nvPr/>
        </p:nvSpPr>
        <p:spPr>
          <a:xfrm>
            <a:off x="6376590" y="3501402"/>
            <a:ext cx="2131455"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x-none">
                <a:latin typeface="Segoe UI"/>
              </a:rPr>
              <a:t>Service </a:t>
            </a:r>
            <a:r>
              <a:rPr lang="en-US">
                <a:latin typeface="Segoe UI"/>
              </a:rPr>
              <a:t>F</a:t>
            </a:r>
            <a:r>
              <a:rPr lang="x-none">
                <a:latin typeface="Segoe UI"/>
              </a:rPr>
              <a:t>abric</a:t>
            </a:r>
          </a:p>
        </p:txBody>
      </p:sp>
      <p:sp>
        <p:nvSpPr>
          <p:cNvPr id="75" name="TextBox 74"/>
          <p:cNvSpPr txBox="1"/>
          <p:nvPr/>
        </p:nvSpPr>
        <p:spPr>
          <a:xfrm>
            <a:off x="1871752" y="3501402"/>
            <a:ext cx="943237" cy="572299"/>
          </a:xfrm>
          <a:prstGeom prst="rect">
            <a:avLst/>
          </a:prstGeom>
          <a:noFill/>
        </p:spPr>
        <p:txBody>
          <a:bodyPr wrap="none" lIns="274203" tIns="146241" rIns="274203" bIns="146241"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029">
              <a:spcAft>
                <a:spcPts val="0"/>
              </a:spcAft>
              <a:defRPr/>
            </a:pPr>
            <a:r>
              <a:rPr lang="x-none" sz="2000" kern="0">
                <a:gradFill>
                  <a:gsLst>
                    <a:gs pos="0">
                      <a:srgbClr val="FFFFFF"/>
                    </a:gs>
                    <a:gs pos="100000">
                      <a:srgbClr val="FFFFFF"/>
                    </a:gs>
                  </a:gsLst>
                  <a:lin ang="5400000" scaled="0"/>
                </a:gradFill>
                <a:latin typeface="Segoe UI"/>
              </a:rPr>
              <a:t>VM</a:t>
            </a:r>
          </a:p>
        </p:txBody>
      </p:sp>
      <p:sp>
        <p:nvSpPr>
          <p:cNvPr id="82" name="TextBox 81"/>
          <p:cNvSpPr txBox="1"/>
          <p:nvPr/>
        </p:nvSpPr>
        <p:spPr>
          <a:xfrm>
            <a:off x="4022467" y="3501402"/>
            <a:ext cx="1791393"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Containers</a:t>
            </a:r>
          </a:p>
        </p:txBody>
      </p:sp>
      <p:sp>
        <p:nvSpPr>
          <p:cNvPr id="53" name="TextBox 52"/>
          <p:cNvSpPr txBox="1"/>
          <p:nvPr/>
        </p:nvSpPr>
        <p:spPr>
          <a:xfrm>
            <a:off x="6237924" y="4435746"/>
            <a:ext cx="2523386" cy="1035855"/>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x-none" sz="1800">
                <a:gradFill>
                  <a:gsLst>
                    <a:gs pos="0">
                      <a:srgbClr val="505050"/>
                    </a:gs>
                    <a:gs pos="100000">
                      <a:srgbClr val="505050"/>
                    </a:gs>
                  </a:gsLst>
                  <a:lin ang="5400000" scaled="0"/>
                </a:gradFill>
                <a:latin typeface="Segoe UI"/>
              </a:rPr>
              <a:t>Always-on, scalable, distributed applications</a:t>
            </a:r>
          </a:p>
        </p:txBody>
      </p:sp>
      <p:sp>
        <p:nvSpPr>
          <p:cNvPr id="66" name="TextBox 65"/>
          <p:cNvSpPr txBox="1"/>
          <p:nvPr/>
        </p:nvSpPr>
        <p:spPr>
          <a:xfrm>
            <a:off x="3660740" y="4435747"/>
            <a:ext cx="2523386" cy="470829"/>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x-none" sz="1800">
                <a:gradFill>
                  <a:gsLst>
                    <a:gs pos="0">
                      <a:srgbClr val="505050"/>
                    </a:gs>
                    <a:gs pos="100000">
                      <a:srgbClr val="505050"/>
                    </a:gs>
                  </a:gsLst>
                  <a:lin ang="5400000" scaled="0"/>
                </a:gradFill>
                <a:latin typeface="Segoe UI"/>
              </a:rPr>
              <a:t>Efficiency </a:t>
            </a:r>
            <a:r>
              <a:rPr lang="en-NZ" sz="1800">
                <a:gradFill>
                  <a:gsLst>
                    <a:gs pos="0">
                      <a:srgbClr val="505050"/>
                    </a:gs>
                    <a:gs pos="100000">
                      <a:srgbClr val="505050"/>
                    </a:gs>
                  </a:gsLst>
                  <a:lin ang="5400000" scaled="0"/>
                </a:gradFill>
                <a:latin typeface="Segoe UI"/>
              </a:rPr>
              <a:t>and</a:t>
            </a:r>
            <a:r>
              <a:rPr lang="x-none" sz="1800">
                <a:gradFill>
                  <a:gsLst>
                    <a:gs pos="0">
                      <a:srgbClr val="505050"/>
                    </a:gs>
                    <a:gs pos="100000">
                      <a:srgbClr val="505050"/>
                    </a:gs>
                  </a:gsLst>
                  <a:lin ang="5400000" scaled="0"/>
                </a:gradFill>
                <a:latin typeface="Segoe UI"/>
              </a:rPr>
              <a:t> </a:t>
            </a:r>
            <a:r>
              <a:rPr lang="en-NZ" sz="1800">
                <a:gradFill>
                  <a:gsLst>
                    <a:gs pos="0">
                      <a:srgbClr val="505050"/>
                    </a:gs>
                    <a:gs pos="100000">
                      <a:srgbClr val="505050"/>
                    </a:gs>
                  </a:gsLst>
                  <a:lin ang="5400000" scaled="0"/>
                </a:gradFill>
                <a:latin typeface="Segoe UI"/>
              </a:rPr>
              <a:t>s</a:t>
            </a:r>
            <a:r>
              <a:rPr lang="x-none" sz="1800">
                <a:gradFill>
                  <a:gsLst>
                    <a:gs pos="0">
                      <a:srgbClr val="505050"/>
                    </a:gs>
                    <a:gs pos="100000">
                      <a:srgbClr val="505050"/>
                    </a:gs>
                  </a:gsLst>
                  <a:lin ang="5400000" scaled="0"/>
                </a:gradFill>
                <a:latin typeface="Segoe UI"/>
              </a:rPr>
              <a:t>peed</a:t>
            </a:r>
          </a:p>
        </p:txBody>
      </p:sp>
      <p:sp>
        <p:nvSpPr>
          <p:cNvPr id="76" name="TextBox 75"/>
          <p:cNvSpPr txBox="1"/>
          <p:nvPr/>
        </p:nvSpPr>
        <p:spPr>
          <a:xfrm>
            <a:off x="1083558" y="4435747"/>
            <a:ext cx="2523386" cy="753341"/>
          </a:xfrm>
          <a:prstGeom prst="rect">
            <a:avLst/>
          </a:prstGeom>
          <a:noFill/>
        </p:spPr>
        <p:txBody>
          <a:bodyPr wrap="square" lIns="93247" tIns="93247" rIns="93247" bIns="93247" rtlCol="0" anchor="t" anchorCtr="0">
            <a:spAutoFit/>
          </a:bodyPr>
          <a:lstStyle/>
          <a:p>
            <a:pPr algn="ctr" defTabSz="932029">
              <a:defRPr/>
            </a:pPr>
            <a:r>
              <a:rPr lang="x-none" kern="0">
                <a:gradFill>
                  <a:gsLst>
                    <a:gs pos="0">
                      <a:srgbClr val="505050"/>
                    </a:gs>
                    <a:gs pos="100000">
                      <a:srgbClr val="505050"/>
                    </a:gs>
                  </a:gsLst>
                  <a:lin ang="5400000" scaled="0"/>
                </a:gradFill>
                <a:latin typeface="Segoe UI"/>
                <a:cs typeface="Segoe UI Light" panose="020B0502040204020203" pitchFamily="34" charset="0"/>
              </a:rPr>
              <a:t>Legacy applications, no change</a:t>
            </a:r>
          </a:p>
        </p:txBody>
      </p:sp>
      <p:sp>
        <p:nvSpPr>
          <p:cNvPr id="51" name="Rectangle 50"/>
          <p:cNvSpPr/>
          <p:nvPr/>
        </p:nvSpPr>
        <p:spPr bwMode="auto">
          <a:xfrm>
            <a:off x="1081677"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Lift and shift</a:t>
            </a:r>
          </a:p>
        </p:txBody>
      </p:sp>
      <p:sp>
        <p:nvSpPr>
          <p:cNvPr id="61" name="Rectangle 60"/>
          <p:cNvSpPr/>
          <p:nvPr/>
        </p:nvSpPr>
        <p:spPr bwMode="auto">
          <a:xfrm>
            <a:off x="3656468"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Improved </a:t>
            </a:r>
            <a:br>
              <a:rPr lang="en-US" sz="1836">
                <a:solidFill>
                  <a:srgbClr val="00188F"/>
                </a:solidFill>
                <a:latin typeface="Segoe UI"/>
              </a:rPr>
            </a:br>
            <a:r>
              <a:rPr lang="en-US" sz="1836">
                <a:solidFill>
                  <a:srgbClr val="00188F"/>
                </a:solidFill>
                <a:latin typeface="Segoe UI"/>
              </a:rPr>
              <a:t>DevOps</a:t>
            </a:r>
          </a:p>
        </p:txBody>
      </p:sp>
      <p:sp>
        <p:nvSpPr>
          <p:cNvPr id="63" name="Rectangle 62"/>
          <p:cNvSpPr/>
          <p:nvPr/>
        </p:nvSpPr>
        <p:spPr bwMode="auto">
          <a:xfrm>
            <a:off x="6231260"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err="1">
                <a:solidFill>
                  <a:srgbClr val="00188F"/>
                </a:solidFill>
                <a:latin typeface="Segoe UI"/>
              </a:rPr>
              <a:t>Hyperscale</a:t>
            </a:r>
            <a:endParaRPr lang="en-US" sz="1836">
              <a:solidFill>
                <a:srgbClr val="00188F"/>
              </a:solidFill>
              <a:latin typeface="Segoe UI"/>
            </a:endParaRPr>
          </a:p>
          <a:p>
            <a:pPr algn="ctr" defTabSz="931935" fontAlgn="base">
              <a:spcBef>
                <a:spcPct val="0"/>
              </a:spcBef>
              <a:spcAft>
                <a:spcPct val="0"/>
              </a:spcAft>
              <a:defRPr/>
            </a:pPr>
            <a:r>
              <a:rPr lang="en-US" sz="1836">
                <a:solidFill>
                  <a:srgbClr val="00188F"/>
                </a:solidFill>
                <a:latin typeface="Segoe UI"/>
              </a:rPr>
              <a:t>(e.g. IOT)</a:t>
            </a:r>
          </a:p>
        </p:txBody>
      </p:sp>
      <p:sp>
        <p:nvSpPr>
          <p:cNvPr id="35" name="TextBox 34"/>
          <p:cNvSpPr txBox="1"/>
          <p:nvPr/>
        </p:nvSpPr>
        <p:spPr>
          <a:xfrm>
            <a:off x="8815109" y="4435746"/>
            <a:ext cx="2523386" cy="1035855"/>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en-NZ" sz="1800" dirty="0">
                <a:gradFill>
                  <a:gsLst>
                    <a:gs pos="0">
                      <a:srgbClr val="505050"/>
                    </a:gs>
                    <a:gs pos="100000">
                      <a:srgbClr val="505050"/>
                    </a:gs>
                  </a:gsLst>
                  <a:lin ang="5400000" scaled="0"/>
                </a:gradFill>
                <a:latin typeface="Segoe UI"/>
              </a:rPr>
              <a:t>Cloud Foundry, </a:t>
            </a:r>
            <a:r>
              <a:rPr lang="en-NZ" sz="1800" dirty="0" err="1">
                <a:gradFill>
                  <a:gsLst>
                    <a:gs pos="0">
                      <a:srgbClr val="505050"/>
                    </a:gs>
                    <a:gs pos="100000">
                      <a:srgbClr val="505050"/>
                    </a:gs>
                  </a:gsLst>
                  <a:lin ang="5400000" scaled="0"/>
                </a:gradFill>
                <a:latin typeface="Segoe UI"/>
              </a:rPr>
              <a:t>OpenShift</a:t>
            </a:r>
            <a:r>
              <a:rPr lang="en-NZ" sz="1800" dirty="0">
                <a:gradFill>
                  <a:gsLst>
                    <a:gs pos="0">
                      <a:srgbClr val="505050"/>
                    </a:gs>
                    <a:gs pos="100000">
                      <a:srgbClr val="505050"/>
                    </a:gs>
                  </a:gsLst>
                  <a:lin ang="5400000" scaled="0"/>
                </a:gradFill>
                <a:latin typeface="Segoe UI"/>
              </a:rPr>
              <a:t>, </a:t>
            </a:r>
            <a:r>
              <a:rPr lang="en-NZ" sz="1800" dirty="0" err="1">
                <a:gradFill>
                  <a:gsLst>
                    <a:gs pos="0">
                      <a:srgbClr val="505050"/>
                    </a:gs>
                    <a:gs pos="100000">
                      <a:srgbClr val="505050"/>
                    </a:gs>
                  </a:gsLst>
                  <a:lin ang="5400000" scaled="0"/>
                </a:gradFill>
                <a:latin typeface="Segoe UI"/>
              </a:rPr>
              <a:t>Apprenda</a:t>
            </a:r>
            <a:r>
              <a:rPr lang="en-NZ" sz="1800" dirty="0">
                <a:gradFill>
                  <a:gsLst>
                    <a:gs pos="0">
                      <a:srgbClr val="505050"/>
                    </a:gs>
                    <a:gs pos="100000">
                      <a:srgbClr val="505050"/>
                    </a:gs>
                  </a:gsLst>
                  <a:lin ang="5400000" scaled="0"/>
                </a:gradFill>
                <a:latin typeface="Segoe UI"/>
              </a:rPr>
              <a:t>, </a:t>
            </a:r>
            <a:r>
              <a:rPr lang="en-NZ" sz="1800" dirty="0" err="1">
                <a:gradFill>
                  <a:gsLst>
                    <a:gs pos="0">
                      <a:srgbClr val="505050"/>
                    </a:gs>
                    <a:gs pos="100000">
                      <a:srgbClr val="505050"/>
                    </a:gs>
                  </a:gsLst>
                  <a:lin ang="5400000" scaled="0"/>
                </a:gradFill>
                <a:latin typeface="Segoe UI"/>
              </a:rPr>
              <a:t>Jelastic</a:t>
            </a:r>
            <a:r>
              <a:rPr lang="en-NZ" sz="1800" dirty="0">
                <a:gradFill>
                  <a:gsLst>
                    <a:gs pos="0">
                      <a:srgbClr val="505050"/>
                    </a:gs>
                    <a:gs pos="100000">
                      <a:srgbClr val="505050"/>
                    </a:gs>
                  </a:gsLst>
                  <a:lin ang="5400000" scaled="0"/>
                </a:gradFill>
                <a:latin typeface="Segoe UI"/>
              </a:rPr>
              <a:t>, etc.</a:t>
            </a:r>
          </a:p>
        </p:txBody>
      </p:sp>
      <p:sp>
        <p:nvSpPr>
          <p:cNvPr id="36" name="Rectangle 35"/>
          <p:cNvSpPr/>
          <p:nvPr/>
        </p:nvSpPr>
        <p:spPr bwMode="auto">
          <a:xfrm>
            <a:off x="8806052"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Third-party</a:t>
            </a:r>
            <a:br>
              <a:rPr lang="en-US" sz="1836">
                <a:solidFill>
                  <a:srgbClr val="00188F"/>
                </a:solidFill>
                <a:latin typeface="Segoe UI"/>
              </a:rPr>
            </a:br>
            <a:r>
              <a:rPr lang="en-US" sz="1836">
                <a:solidFill>
                  <a:srgbClr val="00188F"/>
                </a:solidFill>
                <a:latin typeface="Segoe UI"/>
              </a:rPr>
              <a:t>frameworks</a:t>
            </a:r>
          </a:p>
        </p:txBody>
      </p:sp>
      <p:grpSp>
        <p:nvGrpSpPr>
          <p:cNvPr id="11" name="Group 10"/>
          <p:cNvGrpSpPr>
            <a:grpSpLocks noChangeAspect="1"/>
          </p:cNvGrpSpPr>
          <p:nvPr/>
        </p:nvGrpSpPr>
        <p:grpSpPr>
          <a:xfrm>
            <a:off x="9717129" y="2497620"/>
            <a:ext cx="701231" cy="713299"/>
            <a:chOff x="9212930" y="2075755"/>
            <a:chExt cx="633657" cy="644562"/>
          </a:xfrm>
          <a:solidFill>
            <a:schemeClr val="bg1"/>
          </a:solidFill>
        </p:grpSpPr>
        <p:sp>
          <p:nvSpPr>
            <p:cNvPr id="41" name="Freeform 9"/>
            <p:cNvSpPr>
              <a:spLocks/>
            </p:cNvSpPr>
            <p:nvPr/>
          </p:nvSpPr>
          <p:spPr bwMode="auto">
            <a:xfrm>
              <a:off x="9212930" y="2075755"/>
              <a:ext cx="290692" cy="296333"/>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ysClr val="windowText" lastClr="000000"/>
                </a:solidFill>
                <a:latin typeface="Segoe UI Light"/>
              </a:endParaRPr>
            </a:p>
          </p:txBody>
        </p:sp>
        <p:sp>
          <p:nvSpPr>
            <p:cNvPr id="42" name="Freeform 10"/>
            <p:cNvSpPr>
              <a:spLocks/>
            </p:cNvSpPr>
            <p:nvPr/>
          </p:nvSpPr>
          <p:spPr bwMode="auto">
            <a:xfrm>
              <a:off x="9555518" y="2075755"/>
              <a:ext cx="291069" cy="296333"/>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ysClr val="windowText" lastClr="000000"/>
                </a:solidFill>
                <a:latin typeface="Segoe UI Light"/>
              </a:endParaRPr>
            </a:p>
          </p:txBody>
        </p:sp>
        <p:sp>
          <p:nvSpPr>
            <p:cNvPr id="43" name="Freeform 11"/>
            <p:cNvSpPr>
              <a:spLocks/>
            </p:cNvSpPr>
            <p:nvPr/>
          </p:nvSpPr>
          <p:spPr bwMode="auto">
            <a:xfrm>
              <a:off x="9212930" y="2421540"/>
              <a:ext cx="290692" cy="298777"/>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rgbClr val="D83B01"/>
                </a:solidFill>
                <a:latin typeface="Segoe UI Light"/>
              </a:endParaRPr>
            </a:p>
          </p:txBody>
        </p:sp>
        <p:sp>
          <p:nvSpPr>
            <p:cNvPr id="44" name="Freeform 12"/>
            <p:cNvSpPr>
              <a:spLocks/>
            </p:cNvSpPr>
            <p:nvPr/>
          </p:nvSpPr>
          <p:spPr bwMode="auto">
            <a:xfrm>
              <a:off x="9555518" y="2421540"/>
              <a:ext cx="291069" cy="298777"/>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rgbClr val="D83B01"/>
                </a:solidFill>
                <a:latin typeface="Segoe UI Light"/>
              </a:endParaRPr>
            </a:p>
          </p:txBody>
        </p:sp>
      </p:grpSp>
      <p:sp>
        <p:nvSpPr>
          <p:cNvPr id="37" name="TextBox 36"/>
          <p:cNvSpPr txBox="1"/>
          <p:nvPr/>
        </p:nvSpPr>
        <p:spPr>
          <a:xfrm>
            <a:off x="9408341" y="3501402"/>
            <a:ext cx="1217537"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Other</a:t>
            </a:r>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973548" y="2436520"/>
            <a:ext cx="802463" cy="802463"/>
          </a:xfrm>
          <a:prstGeom prst="rect">
            <a:avLst/>
          </a:prstGeom>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482508" y="2371602"/>
            <a:ext cx="891623" cy="891623"/>
          </a:xfrm>
          <a:prstGeom prst="rect">
            <a:avLst/>
          </a:prstGeom>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47139" y="2398626"/>
            <a:ext cx="891623" cy="891623"/>
          </a:xfrm>
          <a:prstGeom prst="rect">
            <a:avLst/>
          </a:prstGeom>
        </p:spPr>
      </p:pic>
      <p:sp>
        <p:nvSpPr>
          <p:cNvPr id="38" name="Rectangle 37"/>
          <p:cNvSpPr/>
          <p:nvPr/>
        </p:nvSpPr>
        <p:spPr bwMode="auto">
          <a:xfrm>
            <a:off x="881" y="-1"/>
            <a:ext cx="12441263" cy="15877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Title 1"/>
          <p:cNvSpPr txBox="1">
            <a:spLocks/>
          </p:cNvSpPr>
          <p:nvPr/>
        </p:nvSpPr>
        <p:spPr>
          <a:xfrm>
            <a:off x="275481" y="295731"/>
            <a:ext cx="11887878" cy="917444"/>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65">
              <a:defRPr/>
            </a:pPr>
            <a:r>
              <a:rPr lang="en-US" sz="4080" spc="-104" dirty="0">
                <a:gradFill>
                  <a:gsLst>
                    <a:gs pos="1250">
                      <a:srgbClr val="FFFFFF"/>
                    </a:gs>
                    <a:gs pos="100000">
                      <a:srgbClr val="FFFFFF"/>
                    </a:gs>
                  </a:gsLst>
                  <a:lin ang="5400000" scaled="0"/>
                </a:gradFill>
                <a:latin typeface="Segoe UI Light"/>
              </a:rPr>
              <a:t>Build apps faster and easier - IAAS</a:t>
            </a:r>
            <a:endParaRPr lang="en-US" sz="4080" spc="-30" dirty="0">
              <a:gradFill>
                <a:gsLst>
                  <a:gs pos="1250">
                    <a:srgbClr val="FFFFFF"/>
                  </a:gs>
                  <a:gs pos="100000">
                    <a:srgbClr val="FFFFFF"/>
                  </a:gs>
                </a:gsLst>
                <a:lin ang="5400000" scaled="0"/>
              </a:gradFill>
              <a:latin typeface="Segoe UI Light"/>
            </a:endParaRPr>
          </a:p>
        </p:txBody>
      </p:sp>
      <p:cxnSp>
        <p:nvCxnSpPr>
          <p:cNvPr id="12" name="Straight Connector 11"/>
          <p:cNvCxnSpPr/>
          <p:nvPr/>
        </p:nvCxnSpPr>
        <p:spPr>
          <a:xfrm>
            <a:off x="121035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84787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441675"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9006334"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3656468"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6237924"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AE4A682A-7429-42C9-BA8A-8D1D8275DA08}"/>
              </a:ext>
            </a:extLst>
          </p:cNvPr>
          <p:cNvGrpSpPr/>
          <p:nvPr/>
        </p:nvGrpSpPr>
        <p:grpSpPr>
          <a:xfrm>
            <a:off x="11156313" y="333513"/>
            <a:ext cx="920758" cy="920758"/>
            <a:chOff x="11111871" y="611642"/>
            <a:chExt cx="644101" cy="644101"/>
          </a:xfrm>
        </p:grpSpPr>
        <p:sp>
          <p:nvSpPr>
            <p:cNvPr id="47" name="Oval 46">
              <a:extLst>
                <a:ext uri="{FF2B5EF4-FFF2-40B4-BE49-F238E27FC236}">
                  <a16:creationId xmlns:a16="http://schemas.microsoft.com/office/drawing/2014/main" id="{0A05326B-EEB6-4795-8F25-6658818847A0}"/>
                </a:ext>
              </a:extLst>
            </p:cNvPr>
            <p:cNvSpPr/>
            <p:nvPr/>
          </p:nvSpPr>
          <p:spPr bwMode="auto">
            <a:xfrm>
              <a:off x="11111871" y="611642"/>
              <a:ext cx="644101" cy="644101"/>
            </a:xfrm>
            <a:prstGeom prst="ellipse">
              <a:avLst/>
            </a:prstGeom>
            <a:solidFill>
              <a:schemeClr val="bg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Freeform 13">
              <a:extLst>
                <a:ext uri="{FF2B5EF4-FFF2-40B4-BE49-F238E27FC236}">
                  <a16:creationId xmlns:a16="http://schemas.microsoft.com/office/drawing/2014/main" id="{3C247564-41BD-458A-808C-5185DD2130BE}"/>
                </a:ext>
              </a:extLst>
            </p:cNvPr>
            <p:cNvSpPr>
              <a:spLocks noChangeAspect="1" noEditPoints="1"/>
            </p:cNvSpPr>
            <p:nvPr/>
          </p:nvSpPr>
          <p:spPr bwMode="auto">
            <a:xfrm>
              <a:off x="11269692" y="819955"/>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00188F"/>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grpSp>
    </p:spTree>
    <p:extLst>
      <p:ext uri="{BB962C8B-B14F-4D97-AF65-F5344CB8AC3E}">
        <p14:creationId xmlns:p14="http://schemas.microsoft.com/office/powerpoint/2010/main" val="140282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bwMode="auto">
          <a:xfrm>
            <a:off x="883" y="1549855"/>
            <a:ext cx="12434710" cy="5444670"/>
          </a:xfrm>
          <a:prstGeom prst="rect">
            <a:avLst/>
          </a:prstGeom>
          <a:solidFill>
            <a:schemeClr val="bg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45" name="Rectangle 44"/>
          <p:cNvSpPr/>
          <p:nvPr/>
        </p:nvSpPr>
        <p:spPr bwMode="auto">
          <a:xfrm>
            <a:off x="1081678" y="1883516"/>
            <a:ext cx="7672969" cy="237710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39" name="Rectangle 38"/>
          <p:cNvSpPr/>
          <p:nvPr/>
        </p:nvSpPr>
        <p:spPr bwMode="auto">
          <a:xfrm>
            <a:off x="8814205" y="1890195"/>
            <a:ext cx="2523387" cy="237710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42" name="TextBox 41"/>
          <p:cNvSpPr txBox="1"/>
          <p:nvPr/>
        </p:nvSpPr>
        <p:spPr>
          <a:xfrm>
            <a:off x="6605412" y="3495453"/>
            <a:ext cx="1791393"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Logic apps</a:t>
            </a:r>
            <a:endParaRPr lang="x-none">
              <a:latin typeface="Segoe UI"/>
            </a:endParaRPr>
          </a:p>
        </p:txBody>
      </p:sp>
      <p:sp>
        <p:nvSpPr>
          <p:cNvPr id="43" name="TextBox 42"/>
          <p:cNvSpPr txBox="1"/>
          <p:nvPr/>
        </p:nvSpPr>
        <p:spPr>
          <a:xfrm>
            <a:off x="1406779" y="3495453"/>
            <a:ext cx="1889488" cy="577852"/>
          </a:xfrm>
          <a:prstGeom prst="rect">
            <a:avLst/>
          </a:prstGeom>
          <a:noFill/>
        </p:spPr>
        <p:txBody>
          <a:bodyPr wrap="none" lIns="274203" tIns="146241" rIns="274203" bIns="146241"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029">
              <a:spcAft>
                <a:spcPts val="0"/>
              </a:spcAft>
              <a:defRPr/>
            </a:pPr>
            <a:r>
              <a:rPr lang="en-US" sz="2000" kern="0" dirty="0">
                <a:gradFill>
                  <a:gsLst>
                    <a:gs pos="0">
                      <a:srgbClr val="FFFFFF"/>
                    </a:gs>
                    <a:gs pos="100000">
                      <a:srgbClr val="FFFFFF"/>
                    </a:gs>
                  </a:gsLst>
                  <a:lin ang="5400000" scaled="0"/>
                </a:gradFill>
                <a:latin typeface="Segoe UI"/>
              </a:rPr>
              <a:t>App service</a:t>
            </a:r>
            <a:endParaRPr lang="x-none" sz="2000" kern="0" dirty="0">
              <a:gradFill>
                <a:gsLst>
                  <a:gs pos="0">
                    <a:srgbClr val="FFFFFF"/>
                  </a:gs>
                  <a:gs pos="100000">
                    <a:srgbClr val="FFFFFF"/>
                  </a:gs>
                </a:gsLst>
                <a:lin ang="5400000" scaled="0"/>
              </a:gradFill>
              <a:latin typeface="Segoe UI"/>
            </a:endParaRPr>
          </a:p>
        </p:txBody>
      </p:sp>
      <p:sp>
        <p:nvSpPr>
          <p:cNvPr id="44" name="TextBox 43"/>
          <p:cNvSpPr txBox="1"/>
          <p:nvPr/>
        </p:nvSpPr>
        <p:spPr>
          <a:xfrm>
            <a:off x="4093564" y="3495453"/>
            <a:ext cx="1665504"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Functions</a:t>
            </a:r>
          </a:p>
        </p:txBody>
      </p:sp>
      <p:sp>
        <p:nvSpPr>
          <p:cNvPr id="47" name="TextBox 46"/>
          <p:cNvSpPr txBox="1"/>
          <p:nvPr/>
        </p:nvSpPr>
        <p:spPr>
          <a:xfrm>
            <a:off x="6246077" y="4635785"/>
            <a:ext cx="2523387" cy="696839"/>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NZ" sz="1800">
                <a:gradFill>
                  <a:gsLst>
                    <a:gs pos="0">
                      <a:srgbClr val="505050"/>
                    </a:gs>
                    <a:gs pos="100000">
                      <a:srgbClr val="505050"/>
                    </a:gs>
                  </a:gsLst>
                  <a:lin ang="5400000" scaled="0"/>
                </a:gradFill>
                <a:latin typeface="Segoe UI"/>
              </a:rPr>
              <a:t>Workflow &amp; Integration</a:t>
            </a:r>
            <a:endParaRPr lang="x-none" sz="1800">
              <a:gradFill>
                <a:gsLst>
                  <a:gs pos="0">
                    <a:srgbClr val="505050"/>
                  </a:gs>
                  <a:gs pos="100000">
                    <a:srgbClr val="505050"/>
                  </a:gs>
                </a:gsLst>
                <a:lin ang="5400000" scaled="0"/>
              </a:gradFill>
              <a:latin typeface="Segoe UI"/>
            </a:endParaRPr>
          </a:p>
        </p:txBody>
      </p:sp>
      <p:sp>
        <p:nvSpPr>
          <p:cNvPr id="49" name="TextBox 48"/>
          <p:cNvSpPr txBox="1"/>
          <p:nvPr/>
        </p:nvSpPr>
        <p:spPr>
          <a:xfrm>
            <a:off x="3668893" y="4635785"/>
            <a:ext cx="2523387" cy="442578"/>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US" sz="1800" err="1">
                <a:gradFill>
                  <a:gsLst>
                    <a:gs pos="0">
                      <a:srgbClr val="505050"/>
                    </a:gs>
                    <a:gs pos="100000">
                      <a:srgbClr val="505050"/>
                    </a:gs>
                  </a:gsLst>
                  <a:lin ang="5400000" scaled="0"/>
                </a:gradFill>
                <a:latin typeface="Segoe UI"/>
              </a:rPr>
              <a:t>Serverless</a:t>
            </a:r>
            <a:r>
              <a:rPr lang="en-US" sz="1800">
                <a:gradFill>
                  <a:gsLst>
                    <a:gs pos="0">
                      <a:srgbClr val="505050"/>
                    </a:gs>
                    <a:gs pos="100000">
                      <a:srgbClr val="505050"/>
                    </a:gs>
                  </a:gsLst>
                  <a:lin ang="5400000" scaled="0"/>
                </a:gradFill>
                <a:latin typeface="Segoe UI"/>
              </a:rPr>
              <a:t> compute</a:t>
            </a:r>
            <a:endParaRPr lang="x-none" sz="1800">
              <a:gradFill>
                <a:gsLst>
                  <a:gs pos="0">
                    <a:srgbClr val="505050"/>
                  </a:gs>
                  <a:gs pos="100000">
                    <a:srgbClr val="505050"/>
                  </a:gs>
                </a:gsLst>
                <a:lin ang="5400000" scaled="0"/>
              </a:gradFill>
              <a:latin typeface="Segoe UI"/>
            </a:endParaRPr>
          </a:p>
        </p:txBody>
      </p:sp>
      <p:sp>
        <p:nvSpPr>
          <p:cNvPr id="50" name="TextBox 49"/>
          <p:cNvSpPr txBox="1"/>
          <p:nvPr/>
        </p:nvSpPr>
        <p:spPr>
          <a:xfrm>
            <a:off x="1091709" y="4635785"/>
            <a:ext cx="2523387" cy="696839"/>
          </a:xfrm>
          <a:prstGeom prst="rect">
            <a:avLst/>
          </a:prstGeom>
          <a:noFill/>
        </p:spPr>
        <p:txBody>
          <a:bodyPr wrap="square" lIns="93247" tIns="93247" rIns="93247" bIns="93247" rtlCol="0" anchor="t" anchorCtr="0">
            <a:spAutoFit/>
          </a:bodyPr>
          <a:lstStyle/>
          <a:p>
            <a:pPr algn="ctr" defTabSz="932029">
              <a:lnSpc>
                <a:spcPct val="90000"/>
              </a:lnSpc>
              <a:defRPr/>
            </a:pPr>
            <a:r>
              <a:rPr lang="en-NZ" kern="0">
                <a:gradFill>
                  <a:gsLst>
                    <a:gs pos="0">
                      <a:srgbClr val="505050"/>
                    </a:gs>
                    <a:gs pos="100000">
                      <a:srgbClr val="505050"/>
                    </a:gs>
                  </a:gsLst>
                  <a:lin ang="5400000" scaled="0"/>
                </a:gradFill>
                <a:latin typeface="Segoe UI"/>
                <a:cs typeface="Segoe UI Light" panose="020B0502040204020203" pitchFamily="34" charset="0"/>
              </a:rPr>
              <a:t>Web, mobile, and API apps</a:t>
            </a:r>
            <a:endParaRPr lang="x-none" kern="0">
              <a:gradFill>
                <a:gsLst>
                  <a:gs pos="0">
                    <a:srgbClr val="505050"/>
                  </a:gs>
                  <a:gs pos="100000">
                    <a:srgbClr val="505050"/>
                  </a:gs>
                </a:gsLst>
                <a:lin ang="5400000" scaled="0"/>
              </a:gradFill>
              <a:latin typeface="Segoe UI"/>
              <a:cs typeface="Segoe UI Light" panose="020B0502040204020203" pitchFamily="34" charset="0"/>
            </a:endParaRPr>
          </a:p>
        </p:txBody>
      </p:sp>
      <p:sp>
        <p:nvSpPr>
          <p:cNvPr id="52" name="Rectangle 51"/>
          <p:cNvSpPr/>
          <p:nvPr/>
        </p:nvSpPr>
        <p:spPr bwMode="auto">
          <a:xfrm>
            <a:off x="1089829"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Web and mobile</a:t>
            </a:r>
          </a:p>
        </p:txBody>
      </p:sp>
      <p:sp>
        <p:nvSpPr>
          <p:cNvPr id="53" name="Rectangle 52"/>
          <p:cNvSpPr/>
          <p:nvPr/>
        </p:nvSpPr>
        <p:spPr bwMode="auto">
          <a:xfrm>
            <a:off x="3664621"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Event-driven microservices</a:t>
            </a:r>
          </a:p>
        </p:txBody>
      </p:sp>
      <p:sp>
        <p:nvSpPr>
          <p:cNvPr id="54" name="Rectangle 53"/>
          <p:cNvSpPr/>
          <p:nvPr/>
        </p:nvSpPr>
        <p:spPr bwMode="auto">
          <a:xfrm>
            <a:off x="6239413"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LOB integration and hybrid apps</a:t>
            </a:r>
          </a:p>
        </p:txBody>
      </p:sp>
      <p:sp>
        <p:nvSpPr>
          <p:cNvPr id="55" name="TextBox 54"/>
          <p:cNvSpPr txBox="1"/>
          <p:nvPr/>
        </p:nvSpPr>
        <p:spPr>
          <a:xfrm>
            <a:off x="8823260" y="4635785"/>
            <a:ext cx="2523387" cy="442578"/>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NZ" sz="1800">
                <a:gradFill>
                  <a:gsLst>
                    <a:gs pos="0">
                      <a:srgbClr val="505050"/>
                    </a:gs>
                    <a:gs pos="100000">
                      <a:srgbClr val="505050"/>
                    </a:gs>
                  </a:gsLst>
                  <a:lin ang="5400000" scaled="0"/>
                </a:gradFill>
                <a:latin typeface="Segoe UI"/>
              </a:rPr>
              <a:t>Self-service</a:t>
            </a:r>
          </a:p>
        </p:txBody>
      </p:sp>
      <p:sp>
        <p:nvSpPr>
          <p:cNvPr id="56" name="Rectangle 55"/>
          <p:cNvSpPr/>
          <p:nvPr/>
        </p:nvSpPr>
        <p:spPr bwMode="auto">
          <a:xfrm>
            <a:off x="8814205"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No-code apps</a:t>
            </a:r>
          </a:p>
        </p:txBody>
      </p:sp>
      <p:sp>
        <p:nvSpPr>
          <p:cNvPr id="66" name="TextBox 65"/>
          <p:cNvSpPr txBox="1"/>
          <p:nvPr/>
        </p:nvSpPr>
        <p:spPr>
          <a:xfrm>
            <a:off x="9127887" y="3495453"/>
            <a:ext cx="1896027"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Power apps</a:t>
            </a:r>
          </a:p>
        </p:txBody>
      </p:sp>
      <p:sp>
        <p:nvSpPr>
          <p:cNvPr id="78" name="Freeform 5"/>
          <p:cNvSpPr>
            <a:spLocks noChangeAspect="1" noEditPoints="1"/>
          </p:cNvSpPr>
          <p:nvPr/>
        </p:nvSpPr>
        <p:spPr bwMode="auto">
          <a:xfrm>
            <a:off x="9637024" y="2576447"/>
            <a:ext cx="897548" cy="745978"/>
          </a:xfrm>
          <a:custGeom>
            <a:avLst/>
            <a:gdLst>
              <a:gd name="T0" fmla="*/ 778 w 1914"/>
              <a:gd name="T1" fmla="*/ 1301 h 1588"/>
              <a:gd name="T2" fmla="*/ 941 w 1914"/>
              <a:gd name="T3" fmla="*/ 1409 h 1588"/>
              <a:gd name="T4" fmla="*/ 833 w 1914"/>
              <a:gd name="T5" fmla="*/ 1572 h 1588"/>
              <a:gd name="T6" fmla="*/ 670 w 1914"/>
              <a:gd name="T7" fmla="*/ 1465 h 1588"/>
              <a:gd name="T8" fmla="*/ 724 w 1914"/>
              <a:gd name="T9" fmla="*/ 1355 h 1588"/>
              <a:gd name="T10" fmla="*/ 867 w 1914"/>
              <a:gd name="T11" fmla="*/ 1212 h 1588"/>
              <a:gd name="T12" fmla="*/ 975 w 1914"/>
              <a:gd name="T13" fmla="*/ 1376 h 1588"/>
              <a:gd name="T14" fmla="*/ 1138 w 1914"/>
              <a:gd name="T15" fmla="*/ 1268 h 1588"/>
              <a:gd name="T16" fmla="*/ 1030 w 1914"/>
              <a:gd name="T17" fmla="*/ 1104 h 1588"/>
              <a:gd name="T18" fmla="*/ 921 w 1914"/>
              <a:gd name="T19" fmla="*/ 1158 h 1588"/>
              <a:gd name="T20" fmla="*/ 1061 w 1914"/>
              <a:gd name="T21" fmla="*/ 1018 h 1588"/>
              <a:gd name="T22" fmla="*/ 1169 w 1914"/>
              <a:gd name="T23" fmla="*/ 1181 h 1588"/>
              <a:gd name="T24" fmla="*/ 1332 w 1914"/>
              <a:gd name="T25" fmla="*/ 1073 h 1588"/>
              <a:gd name="T26" fmla="*/ 1225 w 1914"/>
              <a:gd name="T27" fmla="*/ 910 h 1588"/>
              <a:gd name="T28" fmla="*/ 1115 w 1914"/>
              <a:gd name="T29" fmla="*/ 964 h 1588"/>
              <a:gd name="T30" fmla="*/ 867 w 1914"/>
              <a:gd name="T31" fmla="*/ 824 h 1588"/>
              <a:gd name="T32" fmla="*/ 975 w 1914"/>
              <a:gd name="T33" fmla="*/ 987 h 1588"/>
              <a:gd name="T34" fmla="*/ 1138 w 1914"/>
              <a:gd name="T35" fmla="*/ 879 h 1588"/>
              <a:gd name="T36" fmla="*/ 1031 w 1914"/>
              <a:gd name="T37" fmla="*/ 716 h 1588"/>
              <a:gd name="T38" fmla="*/ 921 w 1914"/>
              <a:gd name="T39" fmla="*/ 770 h 1588"/>
              <a:gd name="T40" fmla="*/ 670 w 1914"/>
              <a:gd name="T41" fmla="*/ 626 h 1588"/>
              <a:gd name="T42" fmla="*/ 778 w 1914"/>
              <a:gd name="T43" fmla="*/ 790 h 1588"/>
              <a:gd name="T44" fmla="*/ 941 w 1914"/>
              <a:gd name="T45" fmla="*/ 682 h 1588"/>
              <a:gd name="T46" fmla="*/ 833 w 1914"/>
              <a:gd name="T47" fmla="*/ 519 h 1588"/>
              <a:gd name="T48" fmla="*/ 724 w 1914"/>
              <a:gd name="T49" fmla="*/ 573 h 1588"/>
              <a:gd name="T50" fmla="*/ 1914 w 1914"/>
              <a:gd name="T51" fmla="*/ 878 h 1588"/>
              <a:gd name="T52" fmla="*/ 1481 w 1914"/>
              <a:gd name="T53" fmla="*/ 1113 h 1588"/>
              <a:gd name="T54" fmla="*/ 1481 w 1914"/>
              <a:gd name="T55" fmla="*/ 983 h 1588"/>
              <a:gd name="T56" fmla="*/ 1784 w 1914"/>
              <a:gd name="T57" fmla="*/ 878 h 1588"/>
              <a:gd name="T58" fmla="*/ 1679 w 1914"/>
              <a:gd name="T59" fmla="*/ 130 h 1588"/>
              <a:gd name="T60" fmla="*/ 130 w 1914"/>
              <a:gd name="T61" fmla="*/ 235 h 1588"/>
              <a:gd name="T62" fmla="*/ 235 w 1914"/>
              <a:gd name="T63" fmla="*/ 983 h 1588"/>
              <a:gd name="T64" fmla="*/ 319 w 1914"/>
              <a:gd name="T65" fmla="*/ 976 h 1588"/>
              <a:gd name="T66" fmla="*/ 542 w 1914"/>
              <a:gd name="T67" fmla="*/ 752 h 1588"/>
              <a:gd name="T68" fmla="*/ 903 w 1914"/>
              <a:gd name="T69" fmla="*/ 976 h 1588"/>
              <a:gd name="T70" fmla="*/ 679 w 1914"/>
              <a:gd name="T71" fmla="*/ 1336 h 1588"/>
              <a:gd name="T72" fmla="*/ 319 w 1914"/>
              <a:gd name="T73" fmla="*/ 1113 h 1588"/>
              <a:gd name="T74" fmla="*/ 0 w 1914"/>
              <a:gd name="T75" fmla="*/ 878 h 1588"/>
              <a:gd name="T76" fmla="*/ 235 w 1914"/>
              <a:gd name="T77" fmla="*/ 0 h 1588"/>
              <a:gd name="T78" fmla="*/ 1914 w 1914"/>
              <a:gd name="T79" fmla="*/ 235 h 1588"/>
              <a:gd name="T80" fmla="*/ 583 w 1914"/>
              <a:gd name="T81" fmla="*/ 1180 h 1588"/>
              <a:gd name="T82" fmla="*/ 747 w 1914"/>
              <a:gd name="T83" fmla="*/ 1072 h 1588"/>
              <a:gd name="T84" fmla="*/ 639 w 1914"/>
              <a:gd name="T85" fmla="*/ 909 h 1588"/>
              <a:gd name="T86" fmla="*/ 529 w 1914"/>
              <a:gd name="T87" fmla="*/ 963 h 1588"/>
              <a:gd name="T88" fmla="*/ 475 w 1914"/>
              <a:gd name="T89" fmla="*/ 1072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14" h="1588">
                <a:moveTo>
                  <a:pt x="724" y="1355"/>
                </a:moveTo>
                <a:cubicBezTo>
                  <a:pt x="778" y="1301"/>
                  <a:pt x="778" y="1301"/>
                  <a:pt x="778" y="1301"/>
                </a:cubicBezTo>
                <a:cubicBezTo>
                  <a:pt x="793" y="1286"/>
                  <a:pt x="818" y="1286"/>
                  <a:pt x="833" y="1301"/>
                </a:cubicBezTo>
                <a:cubicBezTo>
                  <a:pt x="941" y="1409"/>
                  <a:pt x="941" y="1409"/>
                  <a:pt x="941" y="1409"/>
                </a:cubicBezTo>
                <a:cubicBezTo>
                  <a:pt x="956" y="1424"/>
                  <a:pt x="956" y="1449"/>
                  <a:pt x="941" y="1465"/>
                </a:cubicBezTo>
                <a:cubicBezTo>
                  <a:pt x="833" y="1572"/>
                  <a:pt x="833" y="1572"/>
                  <a:pt x="833" y="1572"/>
                </a:cubicBezTo>
                <a:cubicBezTo>
                  <a:pt x="818" y="1588"/>
                  <a:pt x="793" y="1588"/>
                  <a:pt x="778" y="1572"/>
                </a:cubicBezTo>
                <a:cubicBezTo>
                  <a:pt x="670" y="1465"/>
                  <a:pt x="670" y="1465"/>
                  <a:pt x="670" y="1465"/>
                </a:cubicBezTo>
                <a:cubicBezTo>
                  <a:pt x="655" y="1449"/>
                  <a:pt x="655" y="1424"/>
                  <a:pt x="670" y="1409"/>
                </a:cubicBezTo>
                <a:cubicBezTo>
                  <a:pt x="724" y="1355"/>
                  <a:pt x="724" y="1355"/>
                  <a:pt x="724" y="1355"/>
                </a:cubicBezTo>
                <a:close/>
                <a:moveTo>
                  <a:pt x="921" y="1158"/>
                </a:moveTo>
                <a:cubicBezTo>
                  <a:pt x="867" y="1212"/>
                  <a:pt x="867" y="1212"/>
                  <a:pt x="867" y="1212"/>
                </a:cubicBezTo>
                <a:cubicBezTo>
                  <a:pt x="851" y="1228"/>
                  <a:pt x="851" y="1253"/>
                  <a:pt x="867" y="1268"/>
                </a:cubicBezTo>
                <a:cubicBezTo>
                  <a:pt x="975" y="1376"/>
                  <a:pt x="975" y="1376"/>
                  <a:pt x="975" y="1376"/>
                </a:cubicBezTo>
                <a:cubicBezTo>
                  <a:pt x="990" y="1391"/>
                  <a:pt x="1015" y="1391"/>
                  <a:pt x="1030" y="1376"/>
                </a:cubicBezTo>
                <a:cubicBezTo>
                  <a:pt x="1138" y="1268"/>
                  <a:pt x="1138" y="1268"/>
                  <a:pt x="1138" y="1268"/>
                </a:cubicBezTo>
                <a:cubicBezTo>
                  <a:pt x="1153" y="1253"/>
                  <a:pt x="1153" y="1228"/>
                  <a:pt x="1138" y="1212"/>
                </a:cubicBezTo>
                <a:cubicBezTo>
                  <a:pt x="1030" y="1104"/>
                  <a:pt x="1030" y="1104"/>
                  <a:pt x="1030" y="1104"/>
                </a:cubicBezTo>
                <a:cubicBezTo>
                  <a:pt x="1015" y="1089"/>
                  <a:pt x="990" y="1089"/>
                  <a:pt x="975" y="1104"/>
                </a:cubicBezTo>
                <a:cubicBezTo>
                  <a:pt x="921" y="1158"/>
                  <a:pt x="921" y="1158"/>
                  <a:pt x="921" y="1158"/>
                </a:cubicBezTo>
                <a:close/>
                <a:moveTo>
                  <a:pt x="1115" y="964"/>
                </a:moveTo>
                <a:cubicBezTo>
                  <a:pt x="1061" y="1018"/>
                  <a:pt x="1061" y="1018"/>
                  <a:pt x="1061" y="1018"/>
                </a:cubicBezTo>
                <a:cubicBezTo>
                  <a:pt x="1046" y="1033"/>
                  <a:pt x="1046" y="1058"/>
                  <a:pt x="1061" y="1073"/>
                </a:cubicBezTo>
                <a:cubicBezTo>
                  <a:pt x="1169" y="1181"/>
                  <a:pt x="1169" y="1181"/>
                  <a:pt x="1169" y="1181"/>
                </a:cubicBezTo>
                <a:cubicBezTo>
                  <a:pt x="1184" y="1196"/>
                  <a:pt x="1209" y="1196"/>
                  <a:pt x="1225" y="1181"/>
                </a:cubicBezTo>
                <a:cubicBezTo>
                  <a:pt x="1332" y="1073"/>
                  <a:pt x="1332" y="1073"/>
                  <a:pt x="1332" y="1073"/>
                </a:cubicBezTo>
                <a:cubicBezTo>
                  <a:pt x="1348" y="1058"/>
                  <a:pt x="1348" y="1033"/>
                  <a:pt x="1332" y="1018"/>
                </a:cubicBezTo>
                <a:cubicBezTo>
                  <a:pt x="1225" y="910"/>
                  <a:pt x="1225" y="910"/>
                  <a:pt x="1225" y="910"/>
                </a:cubicBezTo>
                <a:cubicBezTo>
                  <a:pt x="1209" y="895"/>
                  <a:pt x="1184" y="895"/>
                  <a:pt x="1169" y="910"/>
                </a:cubicBezTo>
                <a:cubicBezTo>
                  <a:pt x="1115" y="964"/>
                  <a:pt x="1115" y="964"/>
                  <a:pt x="1115" y="964"/>
                </a:cubicBezTo>
                <a:close/>
                <a:moveTo>
                  <a:pt x="921" y="770"/>
                </a:moveTo>
                <a:cubicBezTo>
                  <a:pt x="867" y="824"/>
                  <a:pt x="867" y="824"/>
                  <a:pt x="867" y="824"/>
                </a:cubicBezTo>
                <a:cubicBezTo>
                  <a:pt x="852" y="839"/>
                  <a:pt x="852" y="864"/>
                  <a:pt x="867" y="879"/>
                </a:cubicBezTo>
                <a:cubicBezTo>
                  <a:pt x="975" y="987"/>
                  <a:pt x="975" y="987"/>
                  <a:pt x="975" y="987"/>
                </a:cubicBezTo>
                <a:cubicBezTo>
                  <a:pt x="990" y="1002"/>
                  <a:pt x="1015" y="1002"/>
                  <a:pt x="1031" y="987"/>
                </a:cubicBezTo>
                <a:cubicBezTo>
                  <a:pt x="1138" y="879"/>
                  <a:pt x="1138" y="879"/>
                  <a:pt x="1138" y="879"/>
                </a:cubicBezTo>
                <a:cubicBezTo>
                  <a:pt x="1154" y="864"/>
                  <a:pt x="1154" y="839"/>
                  <a:pt x="1138" y="824"/>
                </a:cubicBezTo>
                <a:cubicBezTo>
                  <a:pt x="1031" y="716"/>
                  <a:pt x="1031" y="716"/>
                  <a:pt x="1031" y="716"/>
                </a:cubicBezTo>
                <a:cubicBezTo>
                  <a:pt x="1015" y="701"/>
                  <a:pt x="990" y="701"/>
                  <a:pt x="975" y="716"/>
                </a:cubicBezTo>
                <a:cubicBezTo>
                  <a:pt x="921" y="770"/>
                  <a:pt x="921" y="770"/>
                  <a:pt x="921" y="770"/>
                </a:cubicBezTo>
                <a:close/>
                <a:moveTo>
                  <a:pt x="724" y="573"/>
                </a:moveTo>
                <a:cubicBezTo>
                  <a:pt x="670" y="626"/>
                  <a:pt x="670" y="626"/>
                  <a:pt x="670" y="626"/>
                </a:cubicBezTo>
                <a:cubicBezTo>
                  <a:pt x="655" y="642"/>
                  <a:pt x="655" y="667"/>
                  <a:pt x="670" y="682"/>
                </a:cubicBezTo>
                <a:cubicBezTo>
                  <a:pt x="778" y="790"/>
                  <a:pt x="778" y="790"/>
                  <a:pt x="778" y="790"/>
                </a:cubicBezTo>
                <a:cubicBezTo>
                  <a:pt x="793" y="805"/>
                  <a:pt x="818" y="805"/>
                  <a:pt x="833" y="790"/>
                </a:cubicBezTo>
                <a:cubicBezTo>
                  <a:pt x="941" y="682"/>
                  <a:pt x="941" y="682"/>
                  <a:pt x="941" y="682"/>
                </a:cubicBezTo>
                <a:cubicBezTo>
                  <a:pt x="956" y="667"/>
                  <a:pt x="956" y="642"/>
                  <a:pt x="941" y="626"/>
                </a:cubicBezTo>
                <a:cubicBezTo>
                  <a:pt x="833" y="519"/>
                  <a:pt x="833" y="519"/>
                  <a:pt x="833" y="519"/>
                </a:cubicBezTo>
                <a:cubicBezTo>
                  <a:pt x="818" y="503"/>
                  <a:pt x="793" y="503"/>
                  <a:pt x="778" y="519"/>
                </a:cubicBezTo>
                <a:cubicBezTo>
                  <a:pt x="724" y="573"/>
                  <a:pt x="724" y="573"/>
                  <a:pt x="724" y="573"/>
                </a:cubicBezTo>
                <a:close/>
                <a:moveTo>
                  <a:pt x="1914" y="235"/>
                </a:moveTo>
                <a:cubicBezTo>
                  <a:pt x="1914" y="878"/>
                  <a:pt x="1914" y="878"/>
                  <a:pt x="1914" y="878"/>
                </a:cubicBezTo>
                <a:cubicBezTo>
                  <a:pt x="1914" y="1008"/>
                  <a:pt x="1808" y="1113"/>
                  <a:pt x="1679" y="1113"/>
                </a:cubicBezTo>
                <a:cubicBezTo>
                  <a:pt x="1481" y="1113"/>
                  <a:pt x="1481" y="1113"/>
                  <a:pt x="1481" y="1113"/>
                </a:cubicBezTo>
                <a:cubicBezTo>
                  <a:pt x="1445" y="1113"/>
                  <a:pt x="1416" y="1084"/>
                  <a:pt x="1416" y="1048"/>
                </a:cubicBezTo>
                <a:cubicBezTo>
                  <a:pt x="1416" y="1012"/>
                  <a:pt x="1445" y="983"/>
                  <a:pt x="1481" y="983"/>
                </a:cubicBezTo>
                <a:cubicBezTo>
                  <a:pt x="1679" y="983"/>
                  <a:pt x="1679" y="983"/>
                  <a:pt x="1679" y="983"/>
                </a:cubicBezTo>
                <a:cubicBezTo>
                  <a:pt x="1736" y="983"/>
                  <a:pt x="1784" y="935"/>
                  <a:pt x="1784" y="878"/>
                </a:cubicBezTo>
                <a:cubicBezTo>
                  <a:pt x="1784" y="235"/>
                  <a:pt x="1784" y="235"/>
                  <a:pt x="1784" y="235"/>
                </a:cubicBezTo>
                <a:cubicBezTo>
                  <a:pt x="1784" y="178"/>
                  <a:pt x="1736" y="130"/>
                  <a:pt x="1679" y="130"/>
                </a:cubicBezTo>
                <a:cubicBezTo>
                  <a:pt x="235" y="130"/>
                  <a:pt x="235" y="130"/>
                  <a:pt x="235" y="130"/>
                </a:cubicBezTo>
                <a:cubicBezTo>
                  <a:pt x="178" y="130"/>
                  <a:pt x="130" y="178"/>
                  <a:pt x="130" y="235"/>
                </a:cubicBezTo>
                <a:cubicBezTo>
                  <a:pt x="130" y="878"/>
                  <a:pt x="130" y="878"/>
                  <a:pt x="130" y="878"/>
                </a:cubicBezTo>
                <a:cubicBezTo>
                  <a:pt x="130" y="935"/>
                  <a:pt x="178" y="983"/>
                  <a:pt x="235" y="983"/>
                </a:cubicBezTo>
                <a:cubicBezTo>
                  <a:pt x="313" y="983"/>
                  <a:pt x="313" y="983"/>
                  <a:pt x="313" y="983"/>
                </a:cubicBezTo>
                <a:cubicBezTo>
                  <a:pt x="315" y="980"/>
                  <a:pt x="317" y="978"/>
                  <a:pt x="319" y="976"/>
                </a:cubicBezTo>
                <a:cubicBezTo>
                  <a:pt x="431" y="864"/>
                  <a:pt x="431" y="864"/>
                  <a:pt x="431" y="864"/>
                </a:cubicBezTo>
                <a:cubicBezTo>
                  <a:pt x="542" y="752"/>
                  <a:pt x="542" y="752"/>
                  <a:pt x="542" y="752"/>
                </a:cubicBezTo>
                <a:cubicBezTo>
                  <a:pt x="580" y="715"/>
                  <a:pt x="642" y="715"/>
                  <a:pt x="679" y="752"/>
                </a:cubicBezTo>
                <a:cubicBezTo>
                  <a:pt x="903" y="976"/>
                  <a:pt x="903" y="976"/>
                  <a:pt x="903" y="976"/>
                </a:cubicBezTo>
                <a:cubicBezTo>
                  <a:pt x="940" y="1013"/>
                  <a:pt x="940" y="1075"/>
                  <a:pt x="903" y="1113"/>
                </a:cubicBezTo>
                <a:cubicBezTo>
                  <a:pt x="679" y="1336"/>
                  <a:pt x="679" y="1336"/>
                  <a:pt x="679" y="1336"/>
                </a:cubicBezTo>
                <a:cubicBezTo>
                  <a:pt x="642" y="1374"/>
                  <a:pt x="580" y="1374"/>
                  <a:pt x="542" y="1336"/>
                </a:cubicBezTo>
                <a:cubicBezTo>
                  <a:pt x="319" y="1113"/>
                  <a:pt x="319" y="1113"/>
                  <a:pt x="319" y="1113"/>
                </a:cubicBezTo>
                <a:cubicBezTo>
                  <a:pt x="235" y="1113"/>
                  <a:pt x="235" y="1113"/>
                  <a:pt x="235" y="1113"/>
                </a:cubicBezTo>
                <a:cubicBezTo>
                  <a:pt x="105" y="1113"/>
                  <a:pt x="0" y="1008"/>
                  <a:pt x="0" y="878"/>
                </a:cubicBezTo>
                <a:cubicBezTo>
                  <a:pt x="0" y="235"/>
                  <a:pt x="0" y="235"/>
                  <a:pt x="0" y="235"/>
                </a:cubicBezTo>
                <a:cubicBezTo>
                  <a:pt x="0" y="105"/>
                  <a:pt x="105" y="0"/>
                  <a:pt x="235" y="0"/>
                </a:cubicBezTo>
                <a:cubicBezTo>
                  <a:pt x="1679" y="0"/>
                  <a:pt x="1679" y="0"/>
                  <a:pt x="1679" y="0"/>
                </a:cubicBezTo>
                <a:cubicBezTo>
                  <a:pt x="1808" y="0"/>
                  <a:pt x="1914" y="105"/>
                  <a:pt x="1914" y="235"/>
                </a:cubicBezTo>
                <a:close/>
                <a:moveTo>
                  <a:pt x="475" y="1072"/>
                </a:moveTo>
                <a:cubicBezTo>
                  <a:pt x="583" y="1180"/>
                  <a:pt x="583" y="1180"/>
                  <a:pt x="583" y="1180"/>
                </a:cubicBezTo>
                <a:cubicBezTo>
                  <a:pt x="598" y="1195"/>
                  <a:pt x="623" y="1195"/>
                  <a:pt x="639" y="1180"/>
                </a:cubicBezTo>
                <a:cubicBezTo>
                  <a:pt x="747" y="1072"/>
                  <a:pt x="747" y="1072"/>
                  <a:pt x="747" y="1072"/>
                </a:cubicBezTo>
                <a:cubicBezTo>
                  <a:pt x="762" y="1057"/>
                  <a:pt x="762" y="1032"/>
                  <a:pt x="747" y="1017"/>
                </a:cubicBezTo>
                <a:cubicBezTo>
                  <a:pt x="639" y="909"/>
                  <a:pt x="639" y="909"/>
                  <a:pt x="639" y="909"/>
                </a:cubicBezTo>
                <a:cubicBezTo>
                  <a:pt x="623" y="893"/>
                  <a:pt x="598" y="893"/>
                  <a:pt x="583" y="909"/>
                </a:cubicBezTo>
                <a:cubicBezTo>
                  <a:pt x="529" y="963"/>
                  <a:pt x="529" y="963"/>
                  <a:pt x="529" y="963"/>
                </a:cubicBezTo>
                <a:cubicBezTo>
                  <a:pt x="475" y="1017"/>
                  <a:pt x="475" y="1017"/>
                  <a:pt x="475" y="1017"/>
                </a:cubicBezTo>
                <a:cubicBezTo>
                  <a:pt x="460" y="1032"/>
                  <a:pt x="460" y="1057"/>
                  <a:pt x="475" y="1072"/>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highlight>
                <a:srgbClr val="FFFFFF"/>
              </a:highlight>
              <a:latin typeface="Segoe UI"/>
            </a:endParaRPr>
          </a:p>
        </p:txBody>
      </p:sp>
      <p:pic>
        <p:nvPicPr>
          <p:cNvPr id="79" name="Picture 78"/>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1963073" y="2525238"/>
            <a:ext cx="745978" cy="745389"/>
          </a:xfrm>
          <a:prstGeom prst="rect">
            <a:avLst/>
          </a:prstGeom>
        </p:spPr>
      </p:pic>
      <p:pic>
        <p:nvPicPr>
          <p:cNvPr id="80" name="Picture 79"/>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03263" y="2483200"/>
            <a:ext cx="839224" cy="839224"/>
          </a:xfrm>
          <a:prstGeom prst="rect">
            <a:avLst/>
          </a:prstGeom>
        </p:spPr>
      </p:pic>
      <p:sp>
        <p:nvSpPr>
          <p:cNvPr id="10" name="Freeform 5"/>
          <p:cNvSpPr>
            <a:spLocks noChangeAspect="1" noEditPoints="1"/>
          </p:cNvSpPr>
          <p:nvPr/>
        </p:nvSpPr>
        <p:spPr bwMode="auto">
          <a:xfrm>
            <a:off x="7090626" y="2576447"/>
            <a:ext cx="820956" cy="639989"/>
          </a:xfrm>
          <a:custGeom>
            <a:avLst/>
            <a:gdLst>
              <a:gd name="T0" fmla="*/ 512 w 1137"/>
              <a:gd name="T1" fmla="*/ 130 h 885"/>
              <a:gd name="T2" fmla="*/ 609 w 1137"/>
              <a:gd name="T3" fmla="*/ 130 h 885"/>
              <a:gd name="T4" fmla="*/ 863 w 1137"/>
              <a:gd name="T5" fmla="*/ 559 h 885"/>
              <a:gd name="T6" fmla="*/ 882 w 1137"/>
              <a:gd name="T7" fmla="*/ 726 h 885"/>
              <a:gd name="T8" fmla="*/ 713 w 1137"/>
              <a:gd name="T9" fmla="*/ 757 h 885"/>
              <a:gd name="T10" fmla="*/ 681 w 1137"/>
              <a:gd name="T11" fmla="*/ 588 h 885"/>
              <a:gd name="T12" fmla="*/ 752 w 1137"/>
              <a:gd name="T13" fmla="*/ 557 h 885"/>
              <a:gd name="T14" fmla="*/ 729 w 1137"/>
              <a:gd name="T15" fmla="*/ 465 h 885"/>
              <a:gd name="T16" fmla="*/ 526 w 1137"/>
              <a:gd name="T17" fmla="*/ 436 h 885"/>
              <a:gd name="T18" fmla="*/ 377 w 1137"/>
              <a:gd name="T19" fmla="*/ 494 h 885"/>
              <a:gd name="T20" fmla="*/ 426 w 1137"/>
              <a:gd name="T21" fmla="*/ 559 h 885"/>
              <a:gd name="T22" fmla="*/ 445 w 1137"/>
              <a:gd name="T23" fmla="*/ 726 h 885"/>
              <a:gd name="T24" fmla="*/ 276 w 1137"/>
              <a:gd name="T25" fmla="*/ 757 h 885"/>
              <a:gd name="T26" fmla="*/ 245 w 1137"/>
              <a:gd name="T27" fmla="*/ 588 h 885"/>
              <a:gd name="T28" fmla="*/ 321 w 1137"/>
              <a:gd name="T29" fmla="*/ 557 h 885"/>
              <a:gd name="T30" fmla="*/ 387 w 1137"/>
              <a:gd name="T31" fmla="*/ 411 h 885"/>
              <a:gd name="T32" fmla="*/ 536 w 1137"/>
              <a:gd name="T33" fmla="*/ 353 h 885"/>
              <a:gd name="T34" fmla="*/ 467 w 1137"/>
              <a:gd name="T35" fmla="*/ 272 h 885"/>
              <a:gd name="T36" fmla="*/ 467 w 1137"/>
              <a:gd name="T37" fmla="*/ 84 h 885"/>
              <a:gd name="T38" fmla="*/ 629 w 1137"/>
              <a:gd name="T39" fmla="*/ 74 h 885"/>
              <a:gd name="T40" fmla="*/ 665 w 1137"/>
              <a:gd name="T41" fmla="*/ 109 h 885"/>
              <a:gd name="T42" fmla="*/ 629 w 1137"/>
              <a:gd name="T43" fmla="*/ 282 h 885"/>
              <a:gd name="T44" fmla="*/ 599 w 1137"/>
              <a:gd name="T45" fmla="*/ 371 h 885"/>
              <a:gd name="T46" fmla="*/ 789 w 1137"/>
              <a:gd name="T47" fmla="*/ 441 h 885"/>
              <a:gd name="T48" fmla="*/ 961 w 1137"/>
              <a:gd name="T49" fmla="*/ 3 h 885"/>
              <a:gd name="T50" fmla="*/ 1052 w 1137"/>
              <a:gd name="T51" fmla="*/ 29 h 885"/>
              <a:gd name="T52" fmla="*/ 1086 w 1137"/>
              <a:gd name="T53" fmla="*/ 407 h 885"/>
              <a:gd name="T54" fmla="*/ 1137 w 1137"/>
              <a:gd name="T55" fmla="*/ 472 h 885"/>
              <a:gd name="T56" fmla="*/ 1077 w 1137"/>
              <a:gd name="T57" fmla="*/ 502 h 885"/>
              <a:gd name="T58" fmla="*/ 992 w 1137"/>
              <a:gd name="T59" fmla="*/ 885 h 885"/>
              <a:gd name="T60" fmla="*/ 992 w 1137"/>
              <a:gd name="T61" fmla="*/ 829 h 885"/>
              <a:gd name="T62" fmla="*/ 1021 w 1137"/>
              <a:gd name="T63" fmla="*/ 502 h 885"/>
              <a:gd name="T64" fmla="*/ 1021 w 1137"/>
              <a:gd name="T65" fmla="*/ 89 h 885"/>
              <a:gd name="T66" fmla="*/ 992 w 1137"/>
              <a:gd name="T67" fmla="*/ 59 h 885"/>
              <a:gd name="T68" fmla="*/ 176 w 1137"/>
              <a:gd name="T69" fmla="*/ 56 h 885"/>
              <a:gd name="T70" fmla="*/ 116 w 1137"/>
              <a:gd name="T71" fmla="*/ 85 h 885"/>
              <a:gd name="T72" fmla="*/ 116 w 1137"/>
              <a:gd name="T73" fmla="*/ 498 h 885"/>
              <a:gd name="T74" fmla="*/ 146 w 1137"/>
              <a:gd name="T75" fmla="*/ 825 h 885"/>
              <a:gd name="T76" fmla="*/ 146 w 1137"/>
              <a:gd name="T77" fmla="*/ 881 h 885"/>
              <a:gd name="T78" fmla="*/ 60 w 1137"/>
              <a:gd name="T79" fmla="*/ 498 h 885"/>
              <a:gd name="T80" fmla="*/ 31 w 1137"/>
              <a:gd name="T81" fmla="*/ 468 h 885"/>
              <a:gd name="T82" fmla="*/ 31 w 1137"/>
              <a:gd name="T83" fmla="*/ 412 h 885"/>
              <a:gd name="T84" fmla="*/ 60 w 1137"/>
              <a:gd name="T85" fmla="*/ 85 h 885"/>
              <a:gd name="T86" fmla="*/ 176 w 1137"/>
              <a:gd name="T87" fmla="*/ 0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7" h="885">
                <a:moveTo>
                  <a:pt x="609" y="130"/>
                </a:moveTo>
                <a:cubicBezTo>
                  <a:pt x="561" y="130"/>
                  <a:pt x="561" y="130"/>
                  <a:pt x="561" y="130"/>
                </a:cubicBezTo>
                <a:cubicBezTo>
                  <a:pt x="512" y="130"/>
                  <a:pt x="512" y="130"/>
                  <a:pt x="512" y="130"/>
                </a:cubicBezTo>
                <a:cubicBezTo>
                  <a:pt x="512" y="226"/>
                  <a:pt x="512" y="226"/>
                  <a:pt x="512" y="226"/>
                </a:cubicBezTo>
                <a:cubicBezTo>
                  <a:pt x="609" y="226"/>
                  <a:pt x="609" y="226"/>
                  <a:pt x="609" y="226"/>
                </a:cubicBezTo>
                <a:cubicBezTo>
                  <a:pt x="609" y="130"/>
                  <a:pt x="609" y="130"/>
                  <a:pt x="609" y="130"/>
                </a:cubicBezTo>
                <a:moveTo>
                  <a:pt x="808" y="557"/>
                </a:moveTo>
                <a:cubicBezTo>
                  <a:pt x="851" y="557"/>
                  <a:pt x="851" y="557"/>
                  <a:pt x="851" y="557"/>
                </a:cubicBezTo>
                <a:cubicBezTo>
                  <a:pt x="855" y="557"/>
                  <a:pt x="859" y="557"/>
                  <a:pt x="863" y="559"/>
                </a:cubicBezTo>
                <a:cubicBezTo>
                  <a:pt x="867" y="561"/>
                  <a:pt x="870" y="563"/>
                  <a:pt x="873" y="566"/>
                </a:cubicBezTo>
                <a:cubicBezTo>
                  <a:pt x="878" y="571"/>
                  <a:pt x="882" y="579"/>
                  <a:pt x="882" y="588"/>
                </a:cubicBezTo>
                <a:cubicBezTo>
                  <a:pt x="882" y="726"/>
                  <a:pt x="882" y="726"/>
                  <a:pt x="882" y="726"/>
                </a:cubicBezTo>
                <a:cubicBezTo>
                  <a:pt x="882" y="734"/>
                  <a:pt x="878" y="742"/>
                  <a:pt x="873" y="748"/>
                </a:cubicBezTo>
                <a:cubicBezTo>
                  <a:pt x="867" y="754"/>
                  <a:pt x="859" y="757"/>
                  <a:pt x="851" y="757"/>
                </a:cubicBezTo>
                <a:cubicBezTo>
                  <a:pt x="713" y="757"/>
                  <a:pt x="713" y="757"/>
                  <a:pt x="713" y="757"/>
                </a:cubicBezTo>
                <a:cubicBezTo>
                  <a:pt x="704" y="757"/>
                  <a:pt x="696" y="754"/>
                  <a:pt x="691" y="748"/>
                </a:cubicBezTo>
                <a:cubicBezTo>
                  <a:pt x="685" y="742"/>
                  <a:pt x="681" y="734"/>
                  <a:pt x="681" y="726"/>
                </a:cubicBezTo>
                <a:cubicBezTo>
                  <a:pt x="681" y="588"/>
                  <a:pt x="681" y="588"/>
                  <a:pt x="681" y="588"/>
                </a:cubicBezTo>
                <a:cubicBezTo>
                  <a:pt x="681" y="579"/>
                  <a:pt x="685" y="571"/>
                  <a:pt x="691" y="566"/>
                </a:cubicBezTo>
                <a:cubicBezTo>
                  <a:pt x="696" y="560"/>
                  <a:pt x="704" y="557"/>
                  <a:pt x="713" y="557"/>
                </a:cubicBezTo>
                <a:cubicBezTo>
                  <a:pt x="752" y="557"/>
                  <a:pt x="752" y="557"/>
                  <a:pt x="752" y="557"/>
                </a:cubicBezTo>
                <a:cubicBezTo>
                  <a:pt x="752" y="494"/>
                  <a:pt x="752" y="494"/>
                  <a:pt x="752" y="494"/>
                </a:cubicBezTo>
                <a:cubicBezTo>
                  <a:pt x="752" y="487"/>
                  <a:pt x="750" y="481"/>
                  <a:pt x="745" y="476"/>
                </a:cubicBezTo>
                <a:cubicBezTo>
                  <a:pt x="741" y="471"/>
                  <a:pt x="736" y="467"/>
                  <a:pt x="729" y="465"/>
                </a:cubicBezTo>
                <a:cubicBezTo>
                  <a:pt x="603" y="436"/>
                  <a:pt x="603" y="436"/>
                  <a:pt x="603" y="436"/>
                </a:cubicBezTo>
                <a:cubicBezTo>
                  <a:pt x="588" y="433"/>
                  <a:pt x="575" y="426"/>
                  <a:pt x="564" y="416"/>
                </a:cubicBezTo>
                <a:cubicBezTo>
                  <a:pt x="554" y="426"/>
                  <a:pt x="541" y="433"/>
                  <a:pt x="526" y="436"/>
                </a:cubicBezTo>
                <a:cubicBezTo>
                  <a:pt x="400" y="465"/>
                  <a:pt x="400" y="465"/>
                  <a:pt x="400" y="465"/>
                </a:cubicBezTo>
                <a:cubicBezTo>
                  <a:pt x="393" y="467"/>
                  <a:pt x="387" y="471"/>
                  <a:pt x="383" y="476"/>
                </a:cubicBezTo>
                <a:cubicBezTo>
                  <a:pt x="379" y="481"/>
                  <a:pt x="377" y="487"/>
                  <a:pt x="377" y="494"/>
                </a:cubicBezTo>
                <a:cubicBezTo>
                  <a:pt x="377" y="557"/>
                  <a:pt x="377" y="557"/>
                  <a:pt x="377" y="557"/>
                </a:cubicBezTo>
                <a:cubicBezTo>
                  <a:pt x="414" y="557"/>
                  <a:pt x="414" y="557"/>
                  <a:pt x="414" y="557"/>
                </a:cubicBezTo>
                <a:cubicBezTo>
                  <a:pt x="418" y="557"/>
                  <a:pt x="422" y="557"/>
                  <a:pt x="426" y="559"/>
                </a:cubicBezTo>
                <a:cubicBezTo>
                  <a:pt x="430" y="561"/>
                  <a:pt x="433" y="563"/>
                  <a:pt x="436" y="566"/>
                </a:cubicBezTo>
                <a:cubicBezTo>
                  <a:pt x="442" y="571"/>
                  <a:pt x="445" y="579"/>
                  <a:pt x="445" y="588"/>
                </a:cubicBezTo>
                <a:cubicBezTo>
                  <a:pt x="445" y="726"/>
                  <a:pt x="445" y="726"/>
                  <a:pt x="445" y="726"/>
                </a:cubicBezTo>
                <a:cubicBezTo>
                  <a:pt x="445" y="734"/>
                  <a:pt x="442" y="742"/>
                  <a:pt x="436" y="748"/>
                </a:cubicBezTo>
                <a:cubicBezTo>
                  <a:pt x="430" y="754"/>
                  <a:pt x="423" y="757"/>
                  <a:pt x="414" y="757"/>
                </a:cubicBezTo>
                <a:cubicBezTo>
                  <a:pt x="276" y="757"/>
                  <a:pt x="276" y="757"/>
                  <a:pt x="276" y="757"/>
                </a:cubicBezTo>
                <a:cubicBezTo>
                  <a:pt x="268" y="757"/>
                  <a:pt x="260" y="754"/>
                  <a:pt x="254" y="748"/>
                </a:cubicBezTo>
                <a:cubicBezTo>
                  <a:pt x="248" y="742"/>
                  <a:pt x="245" y="734"/>
                  <a:pt x="245" y="726"/>
                </a:cubicBezTo>
                <a:cubicBezTo>
                  <a:pt x="245" y="588"/>
                  <a:pt x="245" y="588"/>
                  <a:pt x="245" y="588"/>
                </a:cubicBezTo>
                <a:cubicBezTo>
                  <a:pt x="245" y="579"/>
                  <a:pt x="248" y="571"/>
                  <a:pt x="254" y="566"/>
                </a:cubicBezTo>
                <a:cubicBezTo>
                  <a:pt x="260" y="560"/>
                  <a:pt x="268" y="557"/>
                  <a:pt x="276" y="557"/>
                </a:cubicBezTo>
                <a:cubicBezTo>
                  <a:pt x="321" y="557"/>
                  <a:pt x="321" y="557"/>
                  <a:pt x="321" y="557"/>
                </a:cubicBezTo>
                <a:cubicBezTo>
                  <a:pt x="321" y="494"/>
                  <a:pt x="321" y="494"/>
                  <a:pt x="321" y="494"/>
                </a:cubicBezTo>
                <a:cubicBezTo>
                  <a:pt x="321" y="474"/>
                  <a:pt x="328" y="456"/>
                  <a:pt x="339" y="441"/>
                </a:cubicBezTo>
                <a:cubicBezTo>
                  <a:pt x="351" y="426"/>
                  <a:pt x="368" y="415"/>
                  <a:pt x="387" y="411"/>
                </a:cubicBezTo>
                <a:cubicBezTo>
                  <a:pt x="513" y="382"/>
                  <a:pt x="513" y="382"/>
                  <a:pt x="513" y="382"/>
                </a:cubicBezTo>
                <a:cubicBezTo>
                  <a:pt x="520" y="380"/>
                  <a:pt x="526" y="376"/>
                  <a:pt x="530" y="371"/>
                </a:cubicBezTo>
                <a:cubicBezTo>
                  <a:pt x="534" y="366"/>
                  <a:pt x="536" y="360"/>
                  <a:pt x="536" y="353"/>
                </a:cubicBezTo>
                <a:cubicBezTo>
                  <a:pt x="536" y="282"/>
                  <a:pt x="536" y="282"/>
                  <a:pt x="536" y="282"/>
                </a:cubicBezTo>
                <a:cubicBezTo>
                  <a:pt x="492" y="282"/>
                  <a:pt x="492" y="282"/>
                  <a:pt x="492" y="282"/>
                </a:cubicBezTo>
                <a:cubicBezTo>
                  <a:pt x="482" y="282"/>
                  <a:pt x="473" y="278"/>
                  <a:pt x="467" y="272"/>
                </a:cubicBezTo>
                <a:cubicBezTo>
                  <a:pt x="460" y="266"/>
                  <a:pt x="456" y="257"/>
                  <a:pt x="456" y="247"/>
                </a:cubicBezTo>
                <a:cubicBezTo>
                  <a:pt x="456" y="109"/>
                  <a:pt x="456" y="109"/>
                  <a:pt x="456" y="109"/>
                </a:cubicBezTo>
                <a:cubicBezTo>
                  <a:pt x="456" y="100"/>
                  <a:pt x="460" y="91"/>
                  <a:pt x="467" y="84"/>
                </a:cubicBezTo>
                <a:cubicBezTo>
                  <a:pt x="473" y="78"/>
                  <a:pt x="482" y="74"/>
                  <a:pt x="492" y="74"/>
                </a:cubicBezTo>
                <a:cubicBezTo>
                  <a:pt x="561" y="74"/>
                  <a:pt x="561" y="74"/>
                  <a:pt x="561" y="74"/>
                </a:cubicBezTo>
                <a:cubicBezTo>
                  <a:pt x="629" y="74"/>
                  <a:pt x="629" y="74"/>
                  <a:pt x="629" y="74"/>
                </a:cubicBezTo>
                <a:cubicBezTo>
                  <a:pt x="634" y="74"/>
                  <a:pt x="639" y="75"/>
                  <a:pt x="643" y="77"/>
                </a:cubicBezTo>
                <a:cubicBezTo>
                  <a:pt x="647" y="79"/>
                  <a:pt x="651" y="81"/>
                  <a:pt x="654" y="84"/>
                </a:cubicBezTo>
                <a:cubicBezTo>
                  <a:pt x="661" y="91"/>
                  <a:pt x="665" y="100"/>
                  <a:pt x="665" y="109"/>
                </a:cubicBezTo>
                <a:cubicBezTo>
                  <a:pt x="665" y="247"/>
                  <a:pt x="665" y="247"/>
                  <a:pt x="665" y="247"/>
                </a:cubicBezTo>
                <a:cubicBezTo>
                  <a:pt x="665" y="257"/>
                  <a:pt x="661" y="266"/>
                  <a:pt x="654" y="272"/>
                </a:cubicBezTo>
                <a:cubicBezTo>
                  <a:pt x="648" y="278"/>
                  <a:pt x="639" y="282"/>
                  <a:pt x="629" y="282"/>
                </a:cubicBezTo>
                <a:cubicBezTo>
                  <a:pt x="592" y="282"/>
                  <a:pt x="592" y="282"/>
                  <a:pt x="592" y="282"/>
                </a:cubicBezTo>
                <a:cubicBezTo>
                  <a:pt x="592" y="353"/>
                  <a:pt x="592" y="353"/>
                  <a:pt x="592" y="353"/>
                </a:cubicBezTo>
                <a:cubicBezTo>
                  <a:pt x="592" y="360"/>
                  <a:pt x="595" y="366"/>
                  <a:pt x="599" y="371"/>
                </a:cubicBezTo>
                <a:cubicBezTo>
                  <a:pt x="603" y="376"/>
                  <a:pt x="608" y="380"/>
                  <a:pt x="615" y="382"/>
                </a:cubicBezTo>
                <a:cubicBezTo>
                  <a:pt x="741" y="411"/>
                  <a:pt x="741" y="411"/>
                  <a:pt x="741" y="411"/>
                </a:cubicBezTo>
                <a:cubicBezTo>
                  <a:pt x="761" y="415"/>
                  <a:pt x="778" y="426"/>
                  <a:pt x="789" y="441"/>
                </a:cubicBezTo>
                <a:cubicBezTo>
                  <a:pt x="801" y="456"/>
                  <a:pt x="808" y="474"/>
                  <a:pt x="808" y="494"/>
                </a:cubicBezTo>
                <a:cubicBezTo>
                  <a:pt x="808" y="557"/>
                  <a:pt x="808" y="557"/>
                  <a:pt x="808" y="557"/>
                </a:cubicBezTo>
                <a:moveTo>
                  <a:pt x="961" y="3"/>
                </a:moveTo>
                <a:cubicBezTo>
                  <a:pt x="992" y="3"/>
                  <a:pt x="992" y="3"/>
                  <a:pt x="992" y="3"/>
                </a:cubicBezTo>
                <a:cubicBezTo>
                  <a:pt x="1003" y="3"/>
                  <a:pt x="1015" y="6"/>
                  <a:pt x="1025" y="10"/>
                </a:cubicBezTo>
                <a:cubicBezTo>
                  <a:pt x="1035" y="15"/>
                  <a:pt x="1044" y="21"/>
                  <a:pt x="1052" y="29"/>
                </a:cubicBezTo>
                <a:cubicBezTo>
                  <a:pt x="1068" y="44"/>
                  <a:pt x="1077" y="65"/>
                  <a:pt x="1077" y="89"/>
                </a:cubicBezTo>
                <a:cubicBezTo>
                  <a:pt x="1077" y="387"/>
                  <a:pt x="1077" y="387"/>
                  <a:pt x="1077" y="387"/>
                </a:cubicBezTo>
                <a:cubicBezTo>
                  <a:pt x="1077" y="395"/>
                  <a:pt x="1081" y="402"/>
                  <a:pt x="1086" y="407"/>
                </a:cubicBezTo>
                <a:cubicBezTo>
                  <a:pt x="1091" y="413"/>
                  <a:pt x="1099" y="416"/>
                  <a:pt x="1107" y="416"/>
                </a:cubicBezTo>
                <a:cubicBezTo>
                  <a:pt x="1137" y="416"/>
                  <a:pt x="1137" y="416"/>
                  <a:pt x="1137" y="416"/>
                </a:cubicBezTo>
                <a:cubicBezTo>
                  <a:pt x="1137" y="472"/>
                  <a:pt x="1137" y="472"/>
                  <a:pt x="1137" y="472"/>
                </a:cubicBezTo>
                <a:cubicBezTo>
                  <a:pt x="1107" y="472"/>
                  <a:pt x="1107" y="472"/>
                  <a:pt x="1107" y="472"/>
                </a:cubicBezTo>
                <a:cubicBezTo>
                  <a:pt x="1099" y="472"/>
                  <a:pt x="1091" y="476"/>
                  <a:pt x="1086" y="481"/>
                </a:cubicBezTo>
                <a:cubicBezTo>
                  <a:pt x="1081" y="486"/>
                  <a:pt x="1077" y="494"/>
                  <a:pt x="1077" y="502"/>
                </a:cubicBezTo>
                <a:cubicBezTo>
                  <a:pt x="1077" y="800"/>
                  <a:pt x="1077" y="800"/>
                  <a:pt x="1077" y="800"/>
                </a:cubicBezTo>
                <a:cubicBezTo>
                  <a:pt x="1077" y="823"/>
                  <a:pt x="1068" y="844"/>
                  <a:pt x="1052" y="860"/>
                </a:cubicBezTo>
                <a:cubicBezTo>
                  <a:pt x="1037" y="875"/>
                  <a:pt x="1015" y="885"/>
                  <a:pt x="992" y="885"/>
                </a:cubicBezTo>
                <a:cubicBezTo>
                  <a:pt x="961" y="885"/>
                  <a:pt x="961" y="885"/>
                  <a:pt x="961" y="885"/>
                </a:cubicBezTo>
                <a:cubicBezTo>
                  <a:pt x="961" y="829"/>
                  <a:pt x="961" y="829"/>
                  <a:pt x="961" y="829"/>
                </a:cubicBezTo>
                <a:cubicBezTo>
                  <a:pt x="992" y="829"/>
                  <a:pt x="992" y="829"/>
                  <a:pt x="992" y="829"/>
                </a:cubicBezTo>
                <a:cubicBezTo>
                  <a:pt x="1000" y="829"/>
                  <a:pt x="1007" y="826"/>
                  <a:pt x="1012" y="820"/>
                </a:cubicBezTo>
                <a:cubicBezTo>
                  <a:pt x="1018" y="815"/>
                  <a:pt x="1021" y="808"/>
                  <a:pt x="1021" y="800"/>
                </a:cubicBezTo>
                <a:cubicBezTo>
                  <a:pt x="1021" y="502"/>
                  <a:pt x="1021" y="502"/>
                  <a:pt x="1021" y="502"/>
                </a:cubicBezTo>
                <a:cubicBezTo>
                  <a:pt x="1021" y="480"/>
                  <a:pt x="1030" y="459"/>
                  <a:pt x="1044" y="444"/>
                </a:cubicBezTo>
                <a:cubicBezTo>
                  <a:pt x="1030" y="429"/>
                  <a:pt x="1021" y="409"/>
                  <a:pt x="1021" y="387"/>
                </a:cubicBezTo>
                <a:cubicBezTo>
                  <a:pt x="1021" y="89"/>
                  <a:pt x="1021" y="89"/>
                  <a:pt x="1021" y="89"/>
                </a:cubicBezTo>
                <a:cubicBezTo>
                  <a:pt x="1021" y="81"/>
                  <a:pt x="1018" y="74"/>
                  <a:pt x="1012" y="68"/>
                </a:cubicBezTo>
                <a:cubicBezTo>
                  <a:pt x="1010" y="65"/>
                  <a:pt x="1007" y="63"/>
                  <a:pt x="1003" y="62"/>
                </a:cubicBezTo>
                <a:cubicBezTo>
                  <a:pt x="1000" y="60"/>
                  <a:pt x="996" y="59"/>
                  <a:pt x="992" y="59"/>
                </a:cubicBezTo>
                <a:cubicBezTo>
                  <a:pt x="961" y="59"/>
                  <a:pt x="961" y="59"/>
                  <a:pt x="961" y="59"/>
                </a:cubicBezTo>
                <a:cubicBezTo>
                  <a:pt x="961" y="3"/>
                  <a:pt x="961" y="3"/>
                  <a:pt x="961" y="3"/>
                </a:cubicBezTo>
                <a:moveTo>
                  <a:pt x="176" y="56"/>
                </a:moveTo>
                <a:cubicBezTo>
                  <a:pt x="146" y="56"/>
                  <a:pt x="146" y="56"/>
                  <a:pt x="146" y="56"/>
                </a:cubicBezTo>
                <a:cubicBezTo>
                  <a:pt x="138" y="56"/>
                  <a:pt x="130" y="59"/>
                  <a:pt x="125" y="64"/>
                </a:cubicBezTo>
                <a:cubicBezTo>
                  <a:pt x="119" y="70"/>
                  <a:pt x="116" y="77"/>
                  <a:pt x="116" y="85"/>
                </a:cubicBezTo>
                <a:cubicBezTo>
                  <a:pt x="116" y="383"/>
                  <a:pt x="116" y="383"/>
                  <a:pt x="116" y="383"/>
                </a:cubicBezTo>
                <a:cubicBezTo>
                  <a:pt x="116" y="405"/>
                  <a:pt x="108" y="425"/>
                  <a:pt x="94" y="440"/>
                </a:cubicBezTo>
                <a:cubicBezTo>
                  <a:pt x="108" y="456"/>
                  <a:pt x="116" y="476"/>
                  <a:pt x="116" y="498"/>
                </a:cubicBezTo>
                <a:cubicBezTo>
                  <a:pt x="116" y="796"/>
                  <a:pt x="116" y="796"/>
                  <a:pt x="116" y="796"/>
                </a:cubicBezTo>
                <a:cubicBezTo>
                  <a:pt x="116" y="804"/>
                  <a:pt x="119" y="811"/>
                  <a:pt x="125" y="817"/>
                </a:cubicBezTo>
                <a:cubicBezTo>
                  <a:pt x="130" y="822"/>
                  <a:pt x="138" y="825"/>
                  <a:pt x="146" y="825"/>
                </a:cubicBezTo>
                <a:cubicBezTo>
                  <a:pt x="176" y="825"/>
                  <a:pt x="176" y="825"/>
                  <a:pt x="176" y="825"/>
                </a:cubicBezTo>
                <a:cubicBezTo>
                  <a:pt x="176" y="881"/>
                  <a:pt x="176" y="881"/>
                  <a:pt x="176" y="881"/>
                </a:cubicBezTo>
                <a:cubicBezTo>
                  <a:pt x="146" y="881"/>
                  <a:pt x="146" y="881"/>
                  <a:pt x="146" y="881"/>
                </a:cubicBezTo>
                <a:cubicBezTo>
                  <a:pt x="122" y="881"/>
                  <a:pt x="101" y="872"/>
                  <a:pt x="85" y="856"/>
                </a:cubicBezTo>
                <a:cubicBezTo>
                  <a:pt x="70" y="841"/>
                  <a:pt x="60" y="819"/>
                  <a:pt x="60" y="796"/>
                </a:cubicBezTo>
                <a:cubicBezTo>
                  <a:pt x="60" y="498"/>
                  <a:pt x="60" y="498"/>
                  <a:pt x="60" y="498"/>
                </a:cubicBezTo>
                <a:cubicBezTo>
                  <a:pt x="60" y="490"/>
                  <a:pt x="57" y="483"/>
                  <a:pt x="51" y="477"/>
                </a:cubicBezTo>
                <a:cubicBezTo>
                  <a:pt x="49" y="474"/>
                  <a:pt x="45" y="472"/>
                  <a:pt x="42" y="471"/>
                </a:cubicBezTo>
                <a:cubicBezTo>
                  <a:pt x="38" y="469"/>
                  <a:pt x="35" y="468"/>
                  <a:pt x="31" y="468"/>
                </a:cubicBezTo>
                <a:cubicBezTo>
                  <a:pt x="0" y="468"/>
                  <a:pt x="0" y="468"/>
                  <a:pt x="0" y="468"/>
                </a:cubicBezTo>
                <a:cubicBezTo>
                  <a:pt x="0" y="412"/>
                  <a:pt x="0" y="412"/>
                  <a:pt x="0" y="412"/>
                </a:cubicBezTo>
                <a:cubicBezTo>
                  <a:pt x="31" y="412"/>
                  <a:pt x="31" y="412"/>
                  <a:pt x="31" y="412"/>
                </a:cubicBezTo>
                <a:cubicBezTo>
                  <a:pt x="39" y="412"/>
                  <a:pt x="46" y="409"/>
                  <a:pt x="51" y="404"/>
                </a:cubicBezTo>
                <a:cubicBezTo>
                  <a:pt x="57" y="398"/>
                  <a:pt x="60" y="391"/>
                  <a:pt x="60" y="383"/>
                </a:cubicBezTo>
                <a:cubicBezTo>
                  <a:pt x="60" y="85"/>
                  <a:pt x="60" y="85"/>
                  <a:pt x="60" y="85"/>
                </a:cubicBezTo>
                <a:cubicBezTo>
                  <a:pt x="60" y="62"/>
                  <a:pt x="70" y="40"/>
                  <a:pt x="85" y="25"/>
                </a:cubicBezTo>
                <a:cubicBezTo>
                  <a:pt x="101" y="9"/>
                  <a:pt x="122" y="0"/>
                  <a:pt x="146" y="0"/>
                </a:cubicBezTo>
                <a:cubicBezTo>
                  <a:pt x="176" y="0"/>
                  <a:pt x="176" y="0"/>
                  <a:pt x="176" y="0"/>
                </a:cubicBezTo>
                <a:cubicBezTo>
                  <a:pt x="176" y="56"/>
                  <a:pt x="176" y="56"/>
                  <a:pt x="176" y="56"/>
                </a:cubicBezTo>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09">
              <a:defRPr/>
            </a:pPr>
            <a:endParaRPr lang="en-US" sz="1836">
              <a:solidFill>
                <a:srgbClr val="505050"/>
              </a:solidFill>
              <a:latin typeface="Segoe UI"/>
            </a:endParaRPr>
          </a:p>
        </p:txBody>
      </p:sp>
      <p:sp>
        <p:nvSpPr>
          <p:cNvPr id="32" name="Rectangle 31"/>
          <p:cNvSpPr/>
          <p:nvPr/>
        </p:nvSpPr>
        <p:spPr bwMode="auto">
          <a:xfrm>
            <a:off x="883" y="496"/>
            <a:ext cx="12434711" cy="15877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itle 1"/>
          <p:cNvSpPr txBox="1">
            <a:spLocks/>
          </p:cNvSpPr>
          <p:nvPr/>
        </p:nvSpPr>
        <p:spPr>
          <a:xfrm>
            <a:off x="275481" y="295731"/>
            <a:ext cx="11887878" cy="917444"/>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65">
              <a:defRPr/>
            </a:pPr>
            <a:r>
              <a:rPr lang="en-US" sz="4080" spc="-104">
                <a:gradFill>
                  <a:gsLst>
                    <a:gs pos="1250">
                      <a:srgbClr val="FFFFFF"/>
                    </a:gs>
                    <a:gs pos="100000">
                      <a:srgbClr val="FFFFFF"/>
                    </a:gs>
                  </a:gsLst>
                  <a:lin ang="5400000" scaled="0"/>
                </a:gradFill>
                <a:latin typeface="Segoe UI Light"/>
              </a:rPr>
              <a:t>Build apps faster and easier - PAAS</a:t>
            </a:r>
            <a:endParaRPr lang="en-US" sz="4080" spc="-30">
              <a:gradFill>
                <a:gsLst>
                  <a:gs pos="1250">
                    <a:srgbClr val="FFFFFF"/>
                  </a:gs>
                  <a:gs pos="100000">
                    <a:srgbClr val="FFFFFF"/>
                  </a:gs>
                </a:gsLst>
                <a:lin ang="5400000" scaled="0"/>
              </a:gradFill>
              <a:latin typeface="Segoe UI Light"/>
            </a:endParaRPr>
          </a:p>
        </p:txBody>
      </p:sp>
      <p:cxnSp>
        <p:nvCxnSpPr>
          <p:cNvPr id="46" name="Straight Connector 45"/>
          <p:cNvCxnSpPr/>
          <p:nvPr/>
        </p:nvCxnSpPr>
        <p:spPr>
          <a:xfrm flipV="1">
            <a:off x="3656468"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6237924"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890883" y="1864214"/>
            <a:ext cx="1884022" cy="531830"/>
          </a:xfrm>
          <a:prstGeom prst="rect">
            <a:avLst/>
          </a:prstGeom>
          <a:noFill/>
        </p:spPr>
        <p:txBody>
          <a:bodyPr wrap="none" lIns="186494" tIns="149196" rIns="186494" bIns="149196" rtlCol="0">
            <a:spAutoFit/>
          </a:bodyPr>
          <a:lstStyle/>
          <a:p>
            <a:pPr defTabSz="932029">
              <a:lnSpc>
                <a:spcPct val="90000"/>
              </a:lnSpc>
              <a:spcAft>
                <a:spcPts val="600"/>
              </a:spcAft>
              <a:defRPr/>
            </a:pPr>
            <a:r>
              <a:rPr lang="en-US" sz="1632" b="1" kern="0">
                <a:gradFill>
                  <a:gsLst>
                    <a:gs pos="0">
                      <a:srgbClr val="FFFFFF"/>
                    </a:gs>
                    <a:gs pos="100000">
                      <a:srgbClr val="FFFFFF"/>
                    </a:gs>
                  </a:gsLst>
                  <a:lin ang="5400000" scaled="1"/>
                </a:gradFill>
                <a:latin typeface="Segoe UI"/>
                <a:cs typeface="Segoe UI Semibold" panose="020B0702040204020203" pitchFamily="34" charset="0"/>
              </a:rPr>
              <a:t>&lt; DEVELOPERS</a:t>
            </a:r>
          </a:p>
        </p:txBody>
      </p:sp>
      <p:sp>
        <p:nvSpPr>
          <p:cNvPr id="57" name="TextBox 56"/>
          <p:cNvSpPr txBox="1"/>
          <p:nvPr/>
        </p:nvSpPr>
        <p:spPr>
          <a:xfrm>
            <a:off x="8842677" y="1864214"/>
            <a:ext cx="2469321" cy="531830"/>
          </a:xfrm>
          <a:prstGeom prst="rect">
            <a:avLst/>
          </a:prstGeom>
          <a:noFill/>
        </p:spPr>
        <p:txBody>
          <a:bodyPr wrap="none" lIns="186494" tIns="149196" rIns="186494" bIns="149196" rtlCol="0">
            <a:spAutoFit/>
          </a:bodyPr>
          <a:lstStyle/>
          <a:p>
            <a:pPr defTabSz="932029">
              <a:lnSpc>
                <a:spcPct val="90000"/>
              </a:lnSpc>
              <a:spcAft>
                <a:spcPts val="600"/>
              </a:spcAft>
              <a:defRPr/>
            </a:pPr>
            <a:r>
              <a:rPr lang="en-US" sz="1632" b="1" kern="0">
                <a:gradFill>
                  <a:gsLst>
                    <a:gs pos="0">
                      <a:srgbClr val="FFFFFF"/>
                    </a:gs>
                    <a:gs pos="100000">
                      <a:srgbClr val="FFFFFF"/>
                    </a:gs>
                  </a:gsLst>
                  <a:lin ang="5400000" scaled="1"/>
                </a:gradFill>
                <a:latin typeface="Segoe UI"/>
                <a:cs typeface="Segoe UI Semibold" panose="020B0702040204020203" pitchFamily="34" charset="0"/>
              </a:rPr>
              <a:t>NON-DEVELOPERS &gt;</a:t>
            </a:r>
          </a:p>
        </p:txBody>
      </p:sp>
      <p:cxnSp>
        <p:nvCxnSpPr>
          <p:cNvPr id="59" name="Straight Connector 58"/>
          <p:cNvCxnSpPr/>
          <p:nvPr/>
        </p:nvCxnSpPr>
        <p:spPr>
          <a:xfrm>
            <a:off x="121035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84787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441675"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006334"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CB91A1C8-7C62-4280-B987-447811561443}"/>
              </a:ext>
            </a:extLst>
          </p:cNvPr>
          <p:cNvGrpSpPr/>
          <p:nvPr/>
        </p:nvGrpSpPr>
        <p:grpSpPr>
          <a:xfrm>
            <a:off x="11148071" y="334010"/>
            <a:ext cx="920758" cy="920758"/>
            <a:chOff x="11111871" y="611642"/>
            <a:chExt cx="644101" cy="644101"/>
          </a:xfrm>
        </p:grpSpPr>
        <p:sp>
          <p:nvSpPr>
            <p:cNvPr id="37" name="Oval 36">
              <a:extLst>
                <a:ext uri="{FF2B5EF4-FFF2-40B4-BE49-F238E27FC236}">
                  <a16:creationId xmlns:a16="http://schemas.microsoft.com/office/drawing/2014/main" id="{7B0242B9-7017-4FC6-8E7C-19F8C168651F}"/>
                </a:ext>
              </a:extLst>
            </p:cNvPr>
            <p:cNvSpPr/>
            <p:nvPr/>
          </p:nvSpPr>
          <p:spPr bwMode="auto">
            <a:xfrm>
              <a:off x="11111871" y="611642"/>
              <a:ext cx="644101" cy="644101"/>
            </a:xfrm>
            <a:prstGeom prst="ellipse">
              <a:avLst/>
            </a:prstGeom>
            <a:solidFill>
              <a:schemeClr val="bg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Freeform 13">
              <a:extLst>
                <a:ext uri="{FF2B5EF4-FFF2-40B4-BE49-F238E27FC236}">
                  <a16:creationId xmlns:a16="http://schemas.microsoft.com/office/drawing/2014/main" id="{4D7D8D90-B07D-4AAF-BADB-525373ECE698}"/>
                </a:ext>
              </a:extLst>
            </p:cNvPr>
            <p:cNvSpPr>
              <a:spLocks noChangeAspect="1" noEditPoints="1"/>
            </p:cNvSpPr>
            <p:nvPr/>
          </p:nvSpPr>
          <p:spPr bwMode="auto">
            <a:xfrm>
              <a:off x="11269692" y="819955"/>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00188F"/>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grpSp>
    </p:spTree>
    <p:extLst>
      <p:ext uri="{BB962C8B-B14F-4D97-AF65-F5344CB8AC3E}">
        <p14:creationId xmlns:p14="http://schemas.microsoft.com/office/powerpoint/2010/main" val="64778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Gradle"/>
          <p:cNvSpPr>
            <a:spLocks noChangeAspect="1" noChangeArrowheads="1"/>
          </p:cNvSpPr>
          <p:nvPr/>
        </p:nvSpPr>
        <p:spPr bwMode="auto">
          <a:xfrm>
            <a:off x="156435" y="-456640"/>
            <a:ext cx="2857095" cy="952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3" name="Title 2"/>
          <p:cNvSpPr>
            <a:spLocks noGrp="1"/>
          </p:cNvSpPr>
          <p:nvPr>
            <p:ph type="title"/>
          </p:nvPr>
        </p:nvSpPr>
        <p:spPr/>
        <p:txBody>
          <a:bodyPr/>
          <a:lstStyle/>
          <a:p>
            <a:r>
              <a:rPr lang="en-US"/>
              <a:t>Build and innovate with choice and flexibility</a:t>
            </a:r>
          </a:p>
        </p:txBody>
      </p:sp>
      <p:grpSp>
        <p:nvGrpSpPr>
          <p:cNvPr id="303" name="Group 302"/>
          <p:cNvGrpSpPr/>
          <p:nvPr/>
        </p:nvGrpSpPr>
        <p:grpSpPr>
          <a:xfrm>
            <a:off x="389467" y="1813964"/>
            <a:ext cx="11776251" cy="4949973"/>
            <a:chOff x="381001" y="1778558"/>
            <a:chExt cx="11546392" cy="4853355"/>
          </a:xfrm>
        </p:grpSpPr>
        <p:grpSp>
          <p:nvGrpSpPr>
            <p:cNvPr id="304" name="Group 303"/>
            <p:cNvGrpSpPr/>
            <p:nvPr/>
          </p:nvGrpSpPr>
          <p:grpSpPr>
            <a:xfrm>
              <a:off x="381001" y="2538409"/>
              <a:ext cx="1466849" cy="3375499"/>
              <a:chOff x="381001" y="2538409"/>
              <a:chExt cx="2024774" cy="3375499"/>
            </a:xfrm>
          </p:grpSpPr>
          <p:cxnSp>
            <p:nvCxnSpPr>
              <p:cNvPr id="416" name="Straight Connector 415"/>
              <p:cNvCxnSpPr/>
              <p:nvPr/>
            </p:nvCxnSpPr>
            <p:spPr>
              <a:xfrm flipV="1">
                <a:off x="381001" y="2538409"/>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flipV="1">
                <a:off x="381001" y="3379552"/>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flipV="1">
                <a:off x="381001" y="4247338"/>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flipV="1">
                <a:off x="381001" y="5105784"/>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flipV="1">
                <a:off x="381001" y="5913907"/>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1924050" y="1778558"/>
              <a:ext cx="10003343" cy="4853355"/>
              <a:chOff x="2452232" y="1778558"/>
              <a:chExt cx="9929558" cy="4853355"/>
            </a:xfrm>
          </p:grpSpPr>
          <p:cxnSp>
            <p:nvCxnSpPr>
              <p:cNvPr id="306" name="Straight Connector 305"/>
              <p:cNvCxnSpPr/>
              <p:nvPr/>
            </p:nvCxnSpPr>
            <p:spPr>
              <a:xfrm>
                <a:off x="2452232"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34375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2494774"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4438834"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V="1">
                <a:off x="350199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542414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V="1">
                <a:off x="448137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a:off x="643925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flipV="1">
                <a:off x="550241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V="1">
                <a:off x="648179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2452232"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34375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V="1">
                <a:off x="2494774"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4438834"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350199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542414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V="1">
                <a:off x="448137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643925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550241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48179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2452232"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34375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V="1">
                <a:off x="2494774"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4438834"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V="1">
                <a:off x="350199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542414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448137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643925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550241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648179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2452232"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34375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2494774"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4438834"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350199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542414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448137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643925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flipV="1">
                <a:off x="550241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flipV="1">
                <a:off x="648179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a:off x="2452232"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34375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a:off x="4438834"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542414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643925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74245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a:off x="8439679"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flipV="1">
                <a:off x="7502841"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V="1">
                <a:off x="848222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74245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a:off x="8439679"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7502841"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V="1">
                <a:off x="848222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74245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a:off x="8439679"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flipV="1">
                <a:off x="7502841"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848222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74245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8439679"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7502841"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848222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74245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8439679"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flipV="1">
                <a:off x="2494774"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350199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V="1">
                <a:off x="448137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V="1">
                <a:off x="550241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648179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2452232"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34375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a:off x="4438834"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a:off x="542414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a:off x="643925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flipV="1">
                <a:off x="7502841"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V="1">
                <a:off x="848222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a:off x="74245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8439679"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94484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flipV="1">
                <a:off x="9490987"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a:off x="94484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flipV="1">
                <a:off x="9490987"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a:off x="94484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V="1">
                <a:off x="9490987"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a:off x="94484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flipV="1">
                <a:off x="9490987"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94484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a:off x="10433757"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114488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flipV="1">
                <a:off x="1051203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flipV="1">
                <a:off x="11491409"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a:off x="10433757"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a:off x="114488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flipV="1">
                <a:off x="1051203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flipV="1">
                <a:off x="11491409"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10433757"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114488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flipV="1">
                <a:off x="1051203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flipV="1">
                <a:off x="11491409"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10433757"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a:off x="114488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flipV="1">
                <a:off x="1051203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flipV="1">
                <a:off x="11491409"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a:off x="10433757"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a:off x="114488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V="1">
                <a:off x="9490987"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a:off x="94484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V="1">
                <a:off x="1051203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flipV="1">
                <a:off x="11491409"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10433757"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114488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421" name="Picture 2" descr="Image result for nag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881" y="1922763"/>
            <a:ext cx="716385" cy="485335"/>
          </a:xfrm>
          <a:prstGeom prst="rect">
            <a:avLst/>
          </a:prstGeom>
          <a:noFill/>
          <a:extLst>
            <a:ext uri="{909E8E84-426E-40DD-AFC4-6F175D3DCCD1}">
              <a14:hiddenFill xmlns:a14="http://schemas.microsoft.com/office/drawing/2010/main">
                <a:solidFill>
                  <a:srgbClr val="FFFFFF"/>
                </a:solidFill>
              </a14:hiddenFill>
            </a:ext>
          </a:extLst>
        </p:spPr>
      </p:pic>
      <p:pic>
        <p:nvPicPr>
          <p:cNvPr id="422" name="Picture 4" descr="Image result for vagr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9097" y="1809745"/>
            <a:ext cx="521057" cy="635328"/>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6" descr="Image result for jenki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3793" y="1817595"/>
            <a:ext cx="485594" cy="671958"/>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8" descr="Image result for grunt"/>
          <p:cNvPicPr>
            <a:picLocks noChangeAspect="1" noChangeArrowheads="1"/>
          </p:cNvPicPr>
          <p:nvPr/>
        </p:nvPicPr>
        <p:blipFill rotWithShape="1">
          <a:blip r:embed="rId6">
            <a:extLst>
              <a:ext uri="{28A0092B-C50C-407E-A947-70E740481C1C}">
                <a14:useLocalDpi xmlns:a14="http://schemas.microsoft.com/office/drawing/2010/main" val="0"/>
              </a:ext>
            </a:extLst>
          </a:blip>
          <a:srcRect l="27067" r="27067"/>
          <a:stretch/>
        </p:blipFill>
        <p:spPr bwMode="auto">
          <a:xfrm>
            <a:off x="5283656" y="1834648"/>
            <a:ext cx="508814" cy="587947"/>
          </a:xfrm>
          <a:prstGeom prst="rect">
            <a:avLst/>
          </a:prstGeom>
          <a:noFill/>
          <a:extLst>
            <a:ext uri="{909E8E84-426E-40DD-AFC4-6F175D3DCCD1}">
              <a14:hiddenFill xmlns:a14="http://schemas.microsoft.com/office/drawing/2010/main">
                <a:solidFill>
                  <a:srgbClr val="FFFFFF"/>
                </a:solidFill>
              </a14:hiddenFill>
            </a:ext>
          </a:extLst>
        </p:spPr>
      </p:pic>
      <p:pic>
        <p:nvPicPr>
          <p:cNvPr id="425" name="Picture 10" descr="Image result for grad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9184" y="1905443"/>
            <a:ext cx="614890" cy="496261"/>
          </a:xfrm>
          <a:prstGeom prst="rect">
            <a:avLst/>
          </a:prstGeom>
          <a:noFill/>
          <a:extLst>
            <a:ext uri="{909E8E84-426E-40DD-AFC4-6F175D3DCCD1}">
              <a14:hiddenFill xmlns:a14="http://schemas.microsoft.com/office/drawing/2010/main">
                <a:solidFill>
                  <a:srgbClr val="FFFFFF"/>
                </a:solidFill>
              </a14:hiddenFill>
            </a:ext>
          </a:extLst>
        </p:spPr>
      </p:pic>
      <p:pic>
        <p:nvPicPr>
          <p:cNvPr id="426" name="Picture 12" descr="Image result for androi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7451" y="1801228"/>
            <a:ext cx="653115" cy="652360"/>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50649" y="1853444"/>
            <a:ext cx="331483" cy="54094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9" name="Picture 14" descr="Image result for xamarin"/>
          <p:cNvPicPr>
            <a:picLocks noChangeAspect="1" noChangeArrowheads="1"/>
          </p:cNvPicPr>
          <p:nvPr/>
        </p:nvPicPr>
        <p:blipFill rotWithShape="1">
          <a:blip r:embed="rId10">
            <a:extLst>
              <a:ext uri="{28A0092B-C50C-407E-A947-70E740481C1C}">
                <a14:useLocalDpi xmlns:a14="http://schemas.microsoft.com/office/drawing/2010/main" val="0"/>
              </a:ext>
            </a:extLst>
          </a:blip>
          <a:srcRect l="10762" r="7097"/>
          <a:stretch/>
        </p:blipFill>
        <p:spPr bwMode="auto">
          <a:xfrm>
            <a:off x="9247184" y="1784948"/>
            <a:ext cx="821520" cy="750101"/>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16" descr="Image result for apache cordova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42250" y="1806654"/>
            <a:ext cx="702586" cy="702586"/>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4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82258" y="2704158"/>
            <a:ext cx="638526" cy="627456"/>
          </a:xfrm>
          <a:prstGeom prst="rect">
            <a:avLst/>
          </a:prstGeom>
        </p:spPr>
      </p:pic>
      <p:pic>
        <p:nvPicPr>
          <p:cNvPr id="432" name="Picture 18" descr="Image result for puppet labs"/>
          <p:cNvPicPr>
            <a:picLocks noChangeAspect="1" noChangeArrowheads="1"/>
          </p:cNvPicPr>
          <p:nvPr/>
        </p:nvPicPr>
        <p:blipFill rotWithShape="1">
          <a:blip r:embed="rId13">
            <a:extLst>
              <a:ext uri="{28A0092B-C50C-407E-A947-70E740481C1C}">
                <a14:useLocalDpi xmlns:a14="http://schemas.microsoft.com/office/drawing/2010/main" val="0"/>
              </a:ext>
            </a:extLst>
          </a:blip>
          <a:srcRect l="19860" r="19860"/>
          <a:stretch/>
        </p:blipFill>
        <p:spPr bwMode="auto">
          <a:xfrm>
            <a:off x="3135161" y="2669426"/>
            <a:ext cx="715351" cy="749765"/>
          </a:xfrm>
          <a:prstGeom prst="rect">
            <a:avLst/>
          </a:prstGeom>
          <a:noFill/>
          <a:extLst>
            <a:ext uri="{909E8E84-426E-40DD-AFC4-6F175D3DCCD1}">
              <a14:hiddenFill xmlns:a14="http://schemas.microsoft.com/office/drawing/2010/main">
                <a:solidFill>
                  <a:srgbClr val="FFFFFF"/>
                </a:solidFill>
              </a14:hiddenFill>
            </a:ext>
          </a:extLst>
        </p:spPr>
      </p:pic>
      <p:pic>
        <p:nvPicPr>
          <p:cNvPr id="433" name="Picture 43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08337" y="2696384"/>
            <a:ext cx="794479" cy="628130"/>
          </a:xfrm>
          <a:prstGeom prst="rect">
            <a:avLst/>
          </a:prstGeom>
        </p:spPr>
      </p:pic>
      <p:pic>
        <p:nvPicPr>
          <p:cNvPr id="434" name="Picture 20" descr="Image result for saltstack"/>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16535" y="2791955"/>
            <a:ext cx="850399" cy="532559"/>
          </a:xfrm>
          <a:prstGeom prst="rect">
            <a:avLst/>
          </a:prstGeom>
          <a:noFill/>
          <a:extLst>
            <a:ext uri="{909E8E84-426E-40DD-AFC4-6F175D3DCCD1}">
              <a14:hiddenFill xmlns:a14="http://schemas.microsoft.com/office/drawing/2010/main">
                <a:solidFill>
                  <a:srgbClr val="FFFFFF"/>
                </a:solidFill>
              </a14:hiddenFill>
            </a:ext>
          </a:extLst>
        </p:spPr>
      </p:pic>
      <p:pic>
        <p:nvPicPr>
          <p:cNvPr id="435" name="Picture 434"/>
          <p:cNvPicPr>
            <a:picLocks noChangeAspect="1"/>
          </p:cNvPicPr>
          <p:nvPr/>
        </p:nvPicPr>
        <p:blipFill>
          <a:blip r:embed="rId16"/>
          <a:stretch>
            <a:fillRect/>
          </a:stretch>
        </p:blipFill>
        <p:spPr>
          <a:xfrm>
            <a:off x="7363163" y="2796597"/>
            <a:ext cx="481690" cy="481690"/>
          </a:xfrm>
          <a:prstGeom prst="rect">
            <a:avLst/>
          </a:prstGeom>
        </p:spPr>
      </p:pic>
      <p:pic>
        <p:nvPicPr>
          <p:cNvPr id="436" name="Picture 435"/>
          <p:cNvPicPr>
            <a:picLocks noChangeAspect="1"/>
          </p:cNvPicPr>
          <p:nvPr/>
        </p:nvPicPr>
        <p:blipFill>
          <a:blip r:embed="rId17"/>
          <a:stretch>
            <a:fillRect/>
          </a:stretch>
        </p:blipFill>
        <p:spPr>
          <a:xfrm>
            <a:off x="6317638" y="2776180"/>
            <a:ext cx="528367" cy="528367"/>
          </a:xfrm>
          <a:prstGeom prst="rect">
            <a:avLst/>
          </a:prstGeom>
        </p:spPr>
      </p:pic>
      <p:pic>
        <p:nvPicPr>
          <p:cNvPr id="437" name="Picture 6" descr="https://evbdn.eventbrite.com/s3-s3/eventlogos/9947961/mistlogo.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210817" y="2851945"/>
            <a:ext cx="874636" cy="417980"/>
          </a:xfrm>
          <a:prstGeom prst="rect">
            <a:avLst/>
          </a:prstGeom>
          <a:noFill/>
          <a:extLst>
            <a:ext uri="{909E8E84-426E-40DD-AFC4-6F175D3DCCD1}">
              <a14:hiddenFill xmlns:a14="http://schemas.microsoft.com/office/drawing/2010/main">
                <a:solidFill>
                  <a:srgbClr val="FFFFFF"/>
                </a:solidFill>
              </a14:hiddenFill>
            </a:ext>
          </a:extLst>
        </p:spPr>
      </p:pic>
      <p:pic>
        <p:nvPicPr>
          <p:cNvPr id="438" name="Picture 30" descr="Image result for libclou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305064" y="2661703"/>
            <a:ext cx="705760" cy="705760"/>
          </a:xfrm>
          <a:prstGeom prst="rect">
            <a:avLst/>
          </a:prstGeom>
          <a:noFill/>
          <a:extLst>
            <a:ext uri="{909E8E84-426E-40DD-AFC4-6F175D3DCCD1}">
              <a14:hiddenFill xmlns:a14="http://schemas.microsoft.com/office/drawing/2010/main">
                <a:solidFill>
                  <a:srgbClr val="FFFFFF"/>
                </a:solidFill>
              </a14:hiddenFill>
            </a:ext>
          </a:extLst>
        </p:spPr>
      </p:pic>
      <p:pic>
        <p:nvPicPr>
          <p:cNvPr id="439" name="Picture 32" descr="Image result for terraform hashicorp"/>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427788" y="2744935"/>
            <a:ext cx="546781" cy="546781"/>
          </a:xfrm>
          <a:prstGeom prst="rect">
            <a:avLst/>
          </a:prstGeom>
          <a:noFill/>
          <a:extLst>
            <a:ext uri="{909E8E84-426E-40DD-AFC4-6F175D3DCCD1}">
              <a14:hiddenFill xmlns:a14="http://schemas.microsoft.com/office/drawing/2010/main">
                <a:solidFill>
                  <a:srgbClr val="FFFFFF"/>
                </a:solidFill>
              </a14:hiddenFill>
            </a:ext>
          </a:extLst>
        </p:spPr>
      </p:pic>
      <p:pic>
        <p:nvPicPr>
          <p:cNvPr id="440" name="Picture 34" descr="Image result for SCAL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360470" y="2948224"/>
            <a:ext cx="827906" cy="220021"/>
          </a:xfrm>
          <a:prstGeom prst="rect">
            <a:avLst/>
          </a:prstGeom>
          <a:noFill/>
          <a:extLst>
            <a:ext uri="{909E8E84-426E-40DD-AFC4-6F175D3DCCD1}">
              <a14:hiddenFill xmlns:a14="http://schemas.microsoft.com/office/drawing/2010/main">
                <a:solidFill>
                  <a:srgbClr val="FFFFFF"/>
                </a:solidFill>
              </a14:hiddenFill>
            </a:ext>
          </a:extLst>
        </p:spPr>
      </p:pic>
      <p:pic>
        <p:nvPicPr>
          <p:cNvPr id="441" name="Picture 10" descr="https://encrypted-tbn3.gstatic.com/images?q=tbn:ANd9GcQgAB8I4GUYPGAuHqEufTpFML_JWZior9mwUJP3P5Tro4I_bcL5"/>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231013" y="3670400"/>
            <a:ext cx="454720" cy="461137"/>
          </a:xfrm>
          <a:prstGeom prst="rect">
            <a:avLst/>
          </a:prstGeom>
          <a:extLst>
            <a:ext uri="{909E8E84-426E-40DD-AFC4-6F175D3DCCD1}">
              <a14:hiddenFill xmlns:a14="http://schemas.microsoft.com/office/drawing/2010/main">
                <a:solidFill>
                  <a:srgbClr val="FFFFFF"/>
                </a:solidFill>
              </a14:hiddenFill>
            </a:ext>
          </a:extLst>
        </p:spPr>
      </p:pic>
      <p:pic>
        <p:nvPicPr>
          <p:cNvPr id="442" name="Picture 44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157358" y="3667269"/>
            <a:ext cx="671680" cy="479006"/>
          </a:xfrm>
          <a:prstGeom prst="rect">
            <a:avLst/>
          </a:prstGeom>
        </p:spPr>
      </p:pic>
      <p:pic>
        <p:nvPicPr>
          <p:cNvPr id="443" name="Picture 38" descr="Image result for new drupal logo"/>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51664" y="3597966"/>
            <a:ext cx="590649" cy="606005"/>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40" descr="Image result for apprenda logo"/>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185622" y="3499667"/>
            <a:ext cx="784941" cy="784941"/>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42" descr="Image result for jelastic"/>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256246" y="3550087"/>
            <a:ext cx="705623" cy="705623"/>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2"/>
          <p:cNvPicPr>
            <a:picLocks noChangeAspect="1" noChangeArrowheads="1"/>
          </p:cNvPicPr>
          <p:nvPr/>
        </p:nvPicPr>
        <p:blipFill>
          <a:blip r:embed="rId27"/>
          <a:stretch>
            <a:fillRect/>
          </a:stretch>
        </p:blipFill>
        <p:spPr bwMode="auto">
          <a:xfrm>
            <a:off x="8343394" y="3724382"/>
            <a:ext cx="609481" cy="406320"/>
          </a:xfrm>
          <a:prstGeom prst="rect">
            <a:avLst/>
          </a:prstGeom>
          <a:extLst>
            <a:ext uri="{909E8E84-426E-40DD-AFC4-6F175D3DCCD1}">
              <a14:hiddenFill xmlns:a14="http://schemas.microsoft.com/office/drawing/2010/main">
                <a:solidFill>
                  <a:srgbClr val="FFFFFF"/>
                </a:solidFill>
              </a14:hiddenFill>
            </a:ext>
          </a:extLst>
        </p:spPr>
      </p:pic>
      <p:pic>
        <p:nvPicPr>
          <p:cNvPr id="448" name="Picture 447"/>
          <p:cNvPicPr>
            <a:picLocks noChangeAspect="1"/>
          </p:cNvPicPr>
          <p:nvPr/>
        </p:nvPicPr>
        <p:blipFill>
          <a:blip r:embed="rId28"/>
          <a:stretch>
            <a:fillRect/>
          </a:stretch>
        </p:blipFill>
        <p:spPr>
          <a:xfrm>
            <a:off x="9411874" y="3659122"/>
            <a:ext cx="498617" cy="487154"/>
          </a:xfrm>
          <a:prstGeom prst="rect">
            <a:avLst/>
          </a:prstGeom>
        </p:spPr>
      </p:pic>
      <p:pic>
        <p:nvPicPr>
          <p:cNvPr id="449" name="Picture 448"/>
          <p:cNvPicPr>
            <a:picLocks noChangeAspect="1"/>
          </p:cNvPicPr>
          <p:nvPr/>
        </p:nvPicPr>
        <p:blipFill>
          <a:blip r:embed="rId29"/>
          <a:stretch>
            <a:fillRect/>
          </a:stretch>
        </p:blipFill>
        <p:spPr>
          <a:xfrm>
            <a:off x="5259675" y="3618594"/>
            <a:ext cx="543811" cy="551060"/>
          </a:xfrm>
          <a:prstGeom prst="rect">
            <a:avLst/>
          </a:prstGeom>
        </p:spPr>
      </p:pic>
      <p:pic>
        <p:nvPicPr>
          <p:cNvPr id="450" name="Picture 449"/>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170907" y="4695187"/>
            <a:ext cx="638258" cy="178125"/>
          </a:xfrm>
          <a:prstGeom prst="rect">
            <a:avLst/>
          </a:prstGeom>
        </p:spPr>
      </p:pic>
      <p:pic>
        <p:nvPicPr>
          <p:cNvPr id="451" name="Picture 45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232878" y="4686955"/>
            <a:ext cx="796254" cy="186357"/>
          </a:xfrm>
          <a:prstGeom prst="rect">
            <a:avLst/>
          </a:prstGeom>
        </p:spPr>
      </p:pic>
      <p:pic>
        <p:nvPicPr>
          <p:cNvPr id="452" name="Picture 451" descr="File:Python-logo-notext.svg"/>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250977" y="4517978"/>
            <a:ext cx="518881" cy="518881"/>
          </a:xfrm>
          <a:prstGeom prst="rect">
            <a:avLst/>
          </a:prstGeom>
        </p:spPr>
      </p:pic>
      <p:pic>
        <p:nvPicPr>
          <p:cNvPr id="453" name="Picture 452"/>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189051" y="4632715"/>
            <a:ext cx="564542" cy="303070"/>
          </a:xfrm>
          <a:prstGeom prst="rect">
            <a:avLst/>
          </a:prstGeom>
        </p:spPr>
      </p:pic>
      <p:pic>
        <p:nvPicPr>
          <p:cNvPr id="454" name="Picture 44" descr="Image result for javascript logo"/>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275767" y="4507364"/>
            <a:ext cx="524589" cy="524589"/>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46" descr="Image result for ruby"/>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340322" y="4517978"/>
            <a:ext cx="447954" cy="514242"/>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48" descr="Image result for intellij idea"/>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284541" y="4484423"/>
            <a:ext cx="585989" cy="585989"/>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456"/>
          <p:cNvPicPr>
            <a:picLocks noChangeAspect="1"/>
          </p:cNvPicPr>
          <p:nvPr/>
        </p:nvPicPr>
        <p:blipFill>
          <a:blip r:embed="rId37"/>
          <a:stretch>
            <a:fillRect/>
          </a:stretch>
        </p:blipFill>
        <p:spPr>
          <a:xfrm>
            <a:off x="8404081" y="5406910"/>
            <a:ext cx="453848" cy="463641"/>
          </a:xfrm>
          <a:prstGeom prst="rect">
            <a:avLst/>
          </a:prstGeom>
        </p:spPr>
      </p:pic>
      <p:pic>
        <p:nvPicPr>
          <p:cNvPr id="458" name="Picture 50" descr="Image result for hadoop logo"/>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042092" y="5325680"/>
            <a:ext cx="858457" cy="601907"/>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52" descr="Image result for redis"/>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155610" y="5323610"/>
            <a:ext cx="714378" cy="603046"/>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54" descr="Image result for cleardb"/>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270205" y="5379712"/>
            <a:ext cx="490839" cy="490839"/>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56" descr="Image result for cloudera"/>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131703" y="5507673"/>
            <a:ext cx="828981" cy="201028"/>
          </a:xfrm>
          <a:prstGeom prst="rect">
            <a:avLst/>
          </a:prstGeom>
          <a:noFill/>
          <a:extLst>
            <a:ext uri="{909E8E84-426E-40DD-AFC4-6F175D3DCCD1}">
              <a14:hiddenFill xmlns:a14="http://schemas.microsoft.com/office/drawing/2010/main">
                <a:solidFill>
                  <a:srgbClr val="FFFFFF"/>
                </a:solidFill>
              </a14:hiddenFill>
            </a:ext>
          </a:extLst>
        </p:spPr>
      </p:pic>
      <p:pic>
        <p:nvPicPr>
          <p:cNvPr id="462" name="Picture 58" descr="Image result for mySQL"/>
          <p:cNvPicPr>
            <a:picLocks noChangeAspect="1" noChangeArrowheads="1"/>
          </p:cNvPicPr>
          <p:nvPr/>
        </p:nvPicPr>
        <p:blipFill rotWithShape="1">
          <a:blip r:embed="rId42">
            <a:extLst>
              <a:ext uri="{28A0092B-C50C-407E-A947-70E740481C1C}">
                <a14:useLocalDpi xmlns:a14="http://schemas.microsoft.com/office/drawing/2010/main" val="0"/>
              </a:ext>
            </a:extLst>
          </a:blip>
          <a:srcRect l="17179" t="17045" r="17179" b="17045"/>
          <a:stretch/>
        </p:blipFill>
        <p:spPr bwMode="auto">
          <a:xfrm>
            <a:off x="6185338" y="5358844"/>
            <a:ext cx="751691" cy="498685"/>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60" descr="Image result for mongodb"/>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171826" y="5534709"/>
            <a:ext cx="848070" cy="230348"/>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62" descr="Image result for couchbas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9227472" y="5379147"/>
            <a:ext cx="860945" cy="491969"/>
          </a:xfrm>
          <a:prstGeom prst="rect">
            <a:avLst/>
          </a:prstGeom>
          <a:noFill/>
          <a:extLst>
            <a:ext uri="{909E8E84-426E-40DD-AFC4-6F175D3DCCD1}">
              <a14:hiddenFill xmlns:a14="http://schemas.microsoft.com/office/drawing/2010/main">
                <a:solidFill>
                  <a:srgbClr val="FFFFFF"/>
                </a:solidFill>
              </a14:hiddenFill>
            </a:ext>
          </a:extLst>
        </p:spPr>
      </p:pic>
      <p:pic>
        <p:nvPicPr>
          <p:cNvPr id="465" name="Picture 464"/>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5205108" y="6294630"/>
            <a:ext cx="672986" cy="409535"/>
          </a:xfrm>
          <a:prstGeom prst="rect">
            <a:avLst/>
          </a:prstGeom>
        </p:spPr>
      </p:pic>
      <p:pic>
        <p:nvPicPr>
          <p:cNvPr id="466" name="Picture 465"/>
          <p:cNvPicPr>
            <a:picLocks noChangeAspect="1"/>
          </p:cNvPicPr>
          <p:nvPr/>
        </p:nvPicPr>
        <p:blipFill>
          <a:blip r:embed="rId46"/>
          <a:stretch>
            <a:fillRect/>
          </a:stretch>
        </p:blipFill>
        <p:spPr>
          <a:xfrm>
            <a:off x="3252985" y="6257689"/>
            <a:ext cx="474102" cy="468321"/>
          </a:xfrm>
          <a:prstGeom prst="rect">
            <a:avLst/>
          </a:prstGeom>
        </p:spPr>
      </p:pic>
      <p:pic>
        <p:nvPicPr>
          <p:cNvPr id="467" name="Picture 4" descr="https://www.debian.org/logos/openlogo-nd-100.png"/>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352222" y="6200982"/>
            <a:ext cx="427643" cy="525028"/>
          </a:xfrm>
          <a:prstGeom prst="rect">
            <a:avLst/>
          </a:prstGeom>
          <a:noFill/>
          <a:extLst>
            <a:ext uri="{909E8E84-426E-40DD-AFC4-6F175D3DCCD1}">
              <a14:hiddenFill xmlns:a14="http://schemas.microsoft.com/office/drawing/2010/main">
                <a:solidFill>
                  <a:srgbClr val="FFFFFF"/>
                </a:solidFill>
              </a14:hiddenFill>
            </a:ext>
          </a:extLst>
        </p:spPr>
      </p:pic>
      <p:pic>
        <p:nvPicPr>
          <p:cNvPr id="468" name="Picture 64" descr="Image result for linux"/>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221709" y="6167171"/>
            <a:ext cx="495446" cy="584626"/>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66" descr="Image result for redhat logo"/>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258311" y="6238678"/>
            <a:ext cx="474035" cy="521438"/>
          </a:xfrm>
          <a:prstGeom prst="rect">
            <a:avLst/>
          </a:prstGeom>
          <a:noFill/>
          <a:extLst>
            <a:ext uri="{909E8E84-426E-40DD-AFC4-6F175D3DCCD1}">
              <a14:hiddenFill xmlns:a14="http://schemas.microsoft.com/office/drawing/2010/main">
                <a:solidFill>
                  <a:srgbClr val="FFFFFF"/>
                </a:solidFill>
              </a14:hiddenFill>
            </a:ext>
          </a:extLst>
        </p:spPr>
      </p:pic>
      <p:pic>
        <p:nvPicPr>
          <p:cNvPr id="470" name="Picture 68" descr="Image result for bitnami"/>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231047" y="6112995"/>
            <a:ext cx="692976" cy="692976"/>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70" descr="Image result for oracle linux"/>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8215585" y="6301172"/>
            <a:ext cx="836491" cy="402993"/>
          </a:xfrm>
          <a:prstGeom prst="rect">
            <a:avLst/>
          </a:prstGeom>
          <a:noFill/>
          <a:extLst>
            <a:ext uri="{909E8E84-426E-40DD-AFC4-6F175D3DCCD1}">
              <a14:hiddenFill xmlns:a14="http://schemas.microsoft.com/office/drawing/2010/main">
                <a:solidFill>
                  <a:srgbClr val="FFFFFF"/>
                </a:solidFill>
              </a14:hiddenFill>
            </a:ext>
          </a:extLst>
        </p:spPr>
      </p:pic>
      <p:pic>
        <p:nvPicPr>
          <p:cNvPr id="472" name="Picture 72" descr="Image result for freebsd"/>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9258589" y="6167171"/>
            <a:ext cx="827516" cy="556092"/>
          </a:xfrm>
          <a:prstGeom prst="rect">
            <a:avLst/>
          </a:prstGeom>
          <a:noFill/>
          <a:extLst>
            <a:ext uri="{909E8E84-426E-40DD-AFC4-6F175D3DCCD1}">
              <a14:hiddenFill xmlns:a14="http://schemas.microsoft.com/office/drawing/2010/main">
                <a:solidFill>
                  <a:srgbClr val="FFFFFF"/>
                </a:solidFill>
              </a14:hiddenFill>
            </a:ext>
          </a:extLst>
        </p:spPr>
      </p:pic>
      <p:pic>
        <p:nvPicPr>
          <p:cNvPr id="473" name="Picture 74" descr="Image result for docke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10282797" y="6139975"/>
            <a:ext cx="805702" cy="718843"/>
          </a:xfrm>
          <a:prstGeom prst="rect">
            <a:avLst/>
          </a:prstGeom>
          <a:noFill/>
          <a:extLst>
            <a:ext uri="{909E8E84-426E-40DD-AFC4-6F175D3DCCD1}">
              <a14:hiddenFill xmlns:a14="http://schemas.microsoft.com/office/drawing/2010/main">
                <a:solidFill>
                  <a:srgbClr val="FFFFFF"/>
                </a:solidFill>
              </a14:hiddenFill>
            </a:ext>
          </a:extLst>
        </p:spPr>
      </p:pic>
      <p:sp>
        <p:nvSpPr>
          <p:cNvPr id="474" name="TextBox 473"/>
          <p:cNvSpPr txBox="1"/>
          <p:nvPr/>
        </p:nvSpPr>
        <p:spPr>
          <a:xfrm>
            <a:off x="325878" y="3510868"/>
            <a:ext cx="1466194" cy="338554"/>
          </a:xfrm>
          <a:prstGeom prst="rect">
            <a:avLst/>
          </a:prstGeom>
          <a:noFill/>
        </p:spPr>
        <p:txBody>
          <a:bodyPr wrap="square" rtlCol="0">
            <a:spAutoFit/>
          </a:bodyPr>
          <a:lstStyle/>
          <a:p>
            <a:pPr defTabSz="931424">
              <a:defRPr/>
            </a:pPr>
            <a:r>
              <a:rPr lang="en-US" sz="1600"/>
              <a:t>Applications</a:t>
            </a:r>
          </a:p>
        </p:txBody>
      </p:sp>
      <p:sp>
        <p:nvSpPr>
          <p:cNvPr id="475" name="TextBox 474"/>
          <p:cNvSpPr txBox="1"/>
          <p:nvPr/>
        </p:nvSpPr>
        <p:spPr>
          <a:xfrm>
            <a:off x="325878" y="6111276"/>
            <a:ext cx="1466194" cy="338554"/>
          </a:xfrm>
          <a:prstGeom prst="rect">
            <a:avLst/>
          </a:prstGeom>
          <a:noFill/>
        </p:spPr>
        <p:txBody>
          <a:bodyPr wrap="square" rtlCol="0">
            <a:spAutoFit/>
          </a:bodyPr>
          <a:lstStyle/>
          <a:p>
            <a:pPr defTabSz="931424">
              <a:defRPr/>
            </a:pPr>
            <a:r>
              <a:rPr lang="en-US" sz="1600"/>
              <a:t>Infrastructure</a:t>
            </a:r>
          </a:p>
        </p:txBody>
      </p:sp>
      <p:sp>
        <p:nvSpPr>
          <p:cNvPr id="476" name="TextBox 475"/>
          <p:cNvSpPr txBox="1"/>
          <p:nvPr/>
        </p:nvSpPr>
        <p:spPr>
          <a:xfrm>
            <a:off x="325878" y="2649492"/>
            <a:ext cx="1466194" cy="338554"/>
          </a:xfrm>
          <a:prstGeom prst="rect">
            <a:avLst/>
          </a:prstGeom>
          <a:noFill/>
        </p:spPr>
        <p:txBody>
          <a:bodyPr wrap="square" rtlCol="0">
            <a:spAutoFit/>
          </a:bodyPr>
          <a:lstStyle/>
          <a:p>
            <a:pPr defTabSz="931424">
              <a:defRPr/>
            </a:pPr>
            <a:r>
              <a:rPr lang="en-US" sz="1600"/>
              <a:t>Management</a:t>
            </a:r>
          </a:p>
        </p:txBody>
      </p:sp>
      <p:sp>
        <p:nvSpPr>
          <p:cNvPr id="477" name="TextBox 476"/>
          <p:cNvSpPr txBox="1"/>
          <p:nvPr/>
        </p:nvSpPr>
        <p:spPr>
          <a:xfrm>
            <a:off x="325878" y="5287066"/>
            <a:ext cx="1466194" cy="584775"/>
          </a:xfrm>
          <a:prstGeom prst="rect">
            <a:avLst/>
          </a:prstGeom>
          <a:noFill/>
        </p:spPr>
        <p:txBody>
          <a:bodyPr wrap="square" rtlCol="0">
            <a:spAutoFit/>
          </a:bodyPr>
          <a:lstStyle/>
          <a:p>
            <a:pPr defTabSz="931424">
              <a:defRPr/>
            </a:pPr>
            <a:r>
              <a:rPr lang="en-US" sz="1600"/>
              <a:t>Databases &amp;</a:t>
            </a:r>
          </a:p>
          <a:p>
            <a:pPr defTabSz="931424">
              <a:defRPr/>
            </a:pPr>
            <a:r>
              <a:rPr lang="en-US" sz="1600"/>
              <a:t>m</a:t>
            </a:r>
            <a:r>
              <a:rPr lang="en-US" sz="1600" err="1"/>
              <a:t>iddleware</a:t>
            </a:r>
            <a:endParaRPr lang="en-US" sz="1600"/>
          </a:p>
        </p:txBody>
      </p:sp>
      <p:sp>
        <p:nvSpPr>
          <p:cNvPr id="478" name="TextBox 477"/>
          <p:cNvSpPr txBox="1"/>
          <p:nvPr/>
        </p:nvSpPr>
        <p:spPr>
          <a:xfrm>
            <a:off x="325878" y="4432450"/>
            <a:ext cx="1466194" cy="861774"/>
          </a:xfrm>
          <a:prstGeom prst="rect">
            <a:avLst/>
          </a:prstGeom>
          <a:noFill/>
        </p:spPr>
        <p:txBody>
          <a:bodyPr wrap="square" rtlCol="0">
            <a:spAutoFit/>
          </a:bodyPr>
          <a:lstStyle/>
          <a:p>
            <a:pPr defTabSz="931424">
              <a:defRPr/>
            </a:pPr>
            <a:r>
              <a:rPr lang="en-US" sz="1600"/>
              <a:t>App frameworks</a:t>
            </a:r>
          </a:p>
          <a:p>
            <a:pPr defTabSz="931424">
              <a:defRPr/>
            </a:pPr>
            <a:r>
              <a:rPr lang="en-US" sz="1600"/>
              <a:t>&amp; tools</a:t>
            </a:r>
          </a:p>
        </p:txBody>
      </p:sp>
      <p:sp>
        <p:nvSpPr>
          <p:cNvPr id="479" name="TextBox 478"/>
          <p:cNvSpPr txBox="1"/>
          <p:nvPr/>
        </p:nvSpPr>
        <p:spPr>
          <a:xfrm>
            <a:off x="325878" y="1814717"/>
            <a:ext cx="1466194" cy="338554"/>
          </a:xfrm>
          <a:prstGeom prst="rect">
            <a:avLst/>
          </a:prstGeom>
          <a:noFill/>
        </p:spPr>
        <p:txBody>
          <a:bodyPr wrap="square" rtlCol="0">
            <a:spAutoFit/>
          </a:bodyPr>
          <a:lstStyle/>
          <a:p>
            <a:pPr defTabSz="931424">
              <a:defRPr/>
            </a:pPr>
            <a:r>
              <a:rPr lang="en-US" sz="1600"/>
              <a:t>DevOps</a:t>
            </a:r>
          </a:p>
        </p:txBody>
      </p:sp>
    </p:spTree>
    <p:extLst>
      <p:ext uri="{BB962C8B-B14F-4D97-AF65-F5344CB8AC3E}">
        <p14:creationId xmlns:p14="http://schemas.microsoft.com/office/powerpoint/2010/main" val="42784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2125662"/>
            <a:ext cx="11885514" cy="2182284"/>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1209973"/>
            <a:ext cx="11658598" cy="2179058"/>
          </a:xfrm>
        </p:spPr>
        <p:txBody>
          <a:bodyPr/>
          <a:lstStyle/>
          <a:p>
            <a:r>
              <a:rPr lang="en-US" dirty="0"/>
              <a:t>https://aka.ms/azcat-devcamp</a:t>
            </a:r>
          </a:p>
        </p:txBody>
      </p:sp>
      <p:sp>
        <p:nvSpPr>
          <p:cNvPr id="4" name="Text Placeholder 3"/>
          <p:cNvSpPr>
            <a:spLocks noGrp="1"/>
          </p:cNvSpPr>
          <p:nvPr>
            <p:ph type="body" sz="quarter" idx="12"/>
          </p:nvPr>
        </p:nvSpPr>
        <p:spPr/>
        <p:txBody>
          <a:bodyPr/>
          <a:lstStyle/>
          <a:p>
            <a:r>
              <a:rPr lang="en-US" dirty="0"/>
              <a:t>Download </a:t>
            </a:r>
            <a:r>
              <a:rPr lang="en-US" dirty="0" err="1"/>
              <a:t>DevCamp</a:t>
            </a:r>
            <a:r>
              <a:rPr lang="en-US" dirty="0"/>
              <a:t> Content from GitHub</a:t>
            </a:r>
          </a:p>
        </p:txBody>
      </p:sp>
    </p:spTree>
    <p:extLst>
      <p:ext uri="{BB962C8B-B14F-4D97-AF65-F5344CB8AC3E}">
        <p14:creationId xmlns:p14="http://schemas.microsoft.com/office/powerpoint/2010/main" val="2096533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ext uri="{D42A27DB-BD31-4B8C-83A1-F6EECF244321}">
                <p14:modId xmlns:p14="http://schemas.microsoft.com/office/powerpoint/2010/main" val="2652398757"/>
              </p:ext>
            </p:extLst>
          </p:nvPr>
        </p:nvGraphicFramePr>
        <p:xfrm>
          <a:off x="467184" y="1291792"/>
          <a:ext cx="11696176" cy="5353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038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ext uri="{D42A27DB-BD31-4B8C-83A1-F6EECF244321}">
                <p14:modId xmlns:p14="http://schemas.microsoft.com/office/powerpoint/2010/main" val="192888551"/>
              </p:ext>
            </p:extLst>
          </p:nvPr>
        </p:nvGraphicFramePr>
        <p:xfrm>
          <a:off x="467183" y="1251242"/>
          <a:ext cx="11696176" cy="5393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408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ext uri="{D42A27DB-BD31-4B8C-83A1-F6EECF244321}">
                <p14:modId xmlns:p14="http://schemas.microsoft.com/office/powerpoint/2010/main" val="1292767303"/>
              </p:ext>
            </p:extLst>
          </p:nvPr>
        </p:nvGraphicFramePr>
        <p:xfrm>
          <a:off x="467183" y="1212849"/>
          <a:ext cx="11696176" cy="5431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166745452"/>
              </p:ext>
            </p:extLst>
          </p:nvPr>
        </p:nvGraphicFramePr>
        <p:xfrm>
          <a:off x="412753" y="1212849"/>
          <a:ext cx="11751450" cy="5431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 to Scenario</a:t>
            </a:r>
          </a:p>
        </p:txBody>
      </p:sp>
      <p:sp>
        <p:nvSpPr>
          <p:cNvPr id="5" name="Text Placeholder 4"/>
          <p:cNvSpPr>
            <a:spLocks noGrp="1"/>
          </p:cNvSpPr>
          <p:nvPr>
            <p:ph type="body" sz="quarter" idx="10"/>
          </p:nvPr>
        </p:nvSpPr>
        <p:spPr>
          <a:xfrm>
            <a:off x="274638" y="1212850"/>
            <a:ext cx="11887200" cy="4678204"/>
          </a:xfrm>
        </p:spPr>
        <p:txBody>
          <a:bodyPr/>
          <a:lstStyle/>
          <a:p>
            <a:r>
              <a:rPr lang="en-US" dirty="0"/>
              <a:t>City Power &amp; Light </a:t>
            </a:r>
          </a:p>
          <a:p>
            <a:r>
              <a:rPr lang="en-US" dirty="0"/>
              <a:t>Would like to allow field workers the ability to capture incidents</a:t>
            </a:r>
          </a:p>
          <a:p>
            <a:r>
              <a:rPr lang="en-US" dirty="0"/>
              <a:t>Would like to provide photo upload capability</a:t>
            </a:r>
          </a:p>
          <a:p>
            <a:endParaRPr lang="en-US" dirty="0"/>
          </a:p>
          <a:p>
            <a:r>
              <a:rPr lang="en-US" dirty="0"/>
              <a:t>is looking to use cloud capabilities</a:t>
            </a:r>
          </a:p>
          <a:p>
            <a:r>
              <a:rPr lang="en-US" dirty="0"/>
              <a:t>Would like to consume PaaS services on Azure</a:t>
            </a:r>
          </a:p>
        </p:txBody>
      </p:sp>
    </p:spTree>
    <p:extLst>
      <p:ext uri="{BB962C8B-B14F-4D97-AF65-F5344CB8AC3E}">
        <p14:creationId xmlns:p14="http://schemas.microsoft.com/office/powerpoint/2010/main" val="2007120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LOCAL SUB INTRO (Optional)</a:t>
            </a:r>
          </a:p>
        </p:txBody>
      </p:sp>
    </p:spTree>
    <p:extLst>
      <p:ext uri="{BB962C8B-B14F-4D97-AF65-F5344CB8AC3E}">
        <p14:creationId xmlns:p14="http://schemas.microsoft.com/office/powerpoint/2010/main" val="136481630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City Power and Light</a:t>
            </a:r>
          </a:p>
        </p:txBody>
      </p:sp>
    </p:spTree>
    <p:extLst>
      <p:ext uri="{BB962C8B-B14F-4D97-AF65-F5344CB8AC3E}">
        <p14:creationId xmlns:p14="http://schemas.microsoft.com/office/powerpoint/2010/main" val="1908476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40510" y="1160547"/>
            <a:ext cx="11392728" cy="4281207"/>
          </a:xfrm>
          <a:prstGeom prst="rect">
            <a:avLst/>
          </a:prstGeom>
        </p:spPr>
      </p:pic>
      <p:sp>
        <p:nvSpPr>
          <p:cNvPr id="3" name="Title 2"/>
          <p:cNvSpPr>
            <a:spLocks noGrp="1"/>
          </p:cNvSpPr>
          <p:nvPr>
            <p:ph type="title"/>
          </p:nvPr>
        </p:nvSpPr>
        <p:spPr/>
        <p:txBody>
          <a:bodyPr/>
          <a:lstStyle/>
          <a:p>
            <a:r>
              <a:rPr lang="en-US" dirty="0"/>
              <a:t>City Power &amp; Light Outage Incident Tracker</a:t>
            </a:r>
          </a:p>
        </p:txBody>
      </p:sp>
    </p:spTree>
    <p:extLst>
      <p:ext uri="{BB962C8B-B14F-4D97-AF65-F5344CB8AC3E}">
        <p14:creationId xmlns:p14="http://schemas.microsoft.com/office/powerpoint/2010/main" val="690895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4"/>
          <a:stretch>
            <a:fillRect/>
          </a:stretch>
        </p:blipFill>
        <p:spPr>
          <a:xfrm>
            <a:off x="492351" y="1212849"/>
            <a:ext cx="4091637" cy="5410516"/>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a:blip r:embed="rId5"/>
          <a:stretch>
            <a:fillRect/>
          </a:stretch>
        </p:blipFill>
        <p:spPr>
          <a:xfrm>
            <a:off x="3364730" y="1376435"/>
            <a:ext cx="5266256" cy="5321227"/>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6"/>
          <a:stretch>
            <a:fillRect/>
          </a:stretch>
        </p:blipFill>
        <p:spPr>
          <a:xfrm>
            <a:off x="5680971" y="2984880"/>
            <a:ext cx="5693902" cy="3530220"/>
          </a:xfrm>
          <a:prstGeom prst="rect">
            <a:avLst/>
          </a:prstGeom>
          <a:ln>
            <a:noFill/>
          </a:ln>
          <a:effectLst>
            <a:outerShdw blurRad="190500" algn="tl" rotWithShape="0">
              <a:srgbClr val="000000">
                <a:alpha val="70000"/>
              </a:srgbClr>
            </a:outerShdw>
          </a:effectLst>
        </p:spPr>
      </p:pic>
      <p:sp>
        <p:nvSpPr>
          <p:cNvPr id="5" name="Title 4"/>
          <p:cNvSpPr>
            <a:spLocks noGrp="1"/>
          </p:cNvSpPr>
          <p:nvPr>
            <p:ph type="title"/>
          </p:nvPr>
        </p:nvSpPr>
        <p:spPr/>
        <p:txBody>
          <a:bodyPr/>
          <a:lstStyle/>
          <a:p>
            <a:r>
              <a:rPr lang="en-US" dirty="0"/>
              <a:t>Screenshots</a:t>
            </a:r>
          </a:p>
        </p:txBody>
      </p:sp>
    </p:spTree>
    <p:custDataLst>
      <p:tags r:id="rId1"/>
    </p:custDataLst>
    <p:extLst>
      <p:ext uri="{BB962C8B-B14F-4D97-AF65-F5344CB8AC3E}">
        <p14:creationId xmlns:p14="http://schemas.microsoft.com/office/powerpoint/2010/main" val="1134360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tart"/>
          <p:cNvGrpSpPr/>
          <p:nvPr/>
        </p:nvGrpSpPr>
        <p:grpSpPr>
          <a:xfrm>
            <a:off x="819772" y="1573848"/>
            <a:ext cx="1027357" cy="646272"/>
            <a:chOff x="251502" y="1176974"/>
            <a:chExt cx="1559428" cy="980978"/>
          </a:xfrm>
        </p:grpSpPr>
        <p:pic>
          <p:nvPicPr>
            <p:cNvPr id="82" name="Picture 10" descr="Image result for user with pc icon"/>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0625" y="1195069"/>
              <a:ext cx="770305" cy="96288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2" descr="Image result for user with phone icon"/>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1502" y="1176974"/>
              <a:ext cx="870147" cy="870147"/>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TextBox 86"/>
          <p:cNvSpPr txBox="1"/>
          <p:nvPr/>
        </p:nvSpPr>
        <p:spPr>
          <a:xfrm>
            <a:off x="825984" y="1212849"/>
            <a:ext cx="10149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2"/>
                </a:solidFill>
                <a:effectLst/>
                <a:uLnTx/>
                <a:uFillTx/>
                <a:latin typeface="Segoe UI Semibold" panose="020B0702040204020203" pitchFamily="34" charset="0"/>
                <a:cs typeface="Segoe UI" panose="020B0502040204020203" pitchFamily="34" charset="0"/>
              </a:rPr>
              <a:t>START</a:t>
            </a:r>
          </a:p>
        </p:txBody>
      </p:sp>
      <p:sp>
        <p:nvSpPr>
          <p:cNvPr id="2" name="Title 1"/>
          <p:cNvSpPr>
            <a:spLocks noGrp="1"/>
          </p:cNvSpPr>
          <p:nvPr>
            <p:ph type="title"/>
          </p:nvPr>
        </p:nvSpPr>
        <p:spPr/>
        <p:txBody>
          <a:bodyPr/>
          <a:lstStyle/>
          <a:p>
            <a:r>
              <a:rPr lang="en-US" dirty="0"/>
              <a:t>City Power &amp; Light App Architecture</a:t>
            </a:r>
          </a:p>
        </p:txBody>
      </p:sp>
      <p:grpSp>
        <p:nvGrpSpPr>
          <p:cNvPr id="20" name="09-func"/>
          <p:cNvGrpSpPr/>
          <p:nvPr/>
        </p:nvGrpSpPr>
        <p:grpSpPr>
          <a:xfrm>
            <a:off x="7226331" y="4679391"/>
            <a:ext cx="4872168" cy="1865871"/>
            <a:chOff x="7226331" y="4679391"/>
            <a:chExt cx="4872168" cy="1865871"/>
          </a:xfrm>
        </p:grpSpPr>
        <p:grpSp>
          <p:nvGrpSpPr>
            <p:cNvPr id="6" name="Group 5"/>
            <p:cNvGrpSpPr/>
            <p:nvPr/>
          </p:nvGrpSpPr>
          <p:grpSpPr>
            <a:xfrm>
              <a:off x="10445888" y="4679391"/>
              <a:ext cx="1652611" cy="1865871"/>
              <a:chOff x="10445888" y="4679391"/>
              <a:chExt cx="1652611" cy="1865871"/>
            </a:xfrm>
          </p:grpSpPr>
          <p:grpSp>
            <p:nvGrpSpPr>
              <p:cNvPr id="81" name="Group 80"/>
              <p:cNvGrpSpPr/>
              <p:nvPr/>
            </p:nvGrpSpPr>
            <p:grpSpPr>
              <a:xfrm>
                <a:off x="10603038" y="4716462"/>
                <a:ext cx="1495461" cy="1828800"/>
                <a:chOff x="10603038" y="4721677"/>
                <a:chExt cx="1495461" cy="1828800"/>
              </a:xfrm>
            </p:grpSpPr>
            <p:sp>
              <p:nvSpPr>
                <p:cNvPr id="110" name="Rectangle: Rounded Corners 109"/>
                <p:cNvSpPr/>
                <p:nvPr/>
              </p:nvSpPr>
              <p:spPr bwMode="auto">
                <a:xfrm>
                  <a:off x="10638974"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0" name="Group 79"/>
                <p:cNvGrpSpPr/>
                <p:nvPr/>
              </p:nvGrpSpPr>
              <p:grpSpPr>
                <a:xfrm>
                  <a:off x="10603038" y="4969750"/>
                  <a:ext cx="1495461" cy="1254861"/>
                  <a:chOff x="10603038" y="4985601"/>
                  <a:chExt cx="1495461" cy="1254861"/>
                </a:xfrm>
              </p:grpSpPr>
              <p:sp>
                <p:nvSpPr>
                  <p:cNvPr id="104" name="TextBox 103"/>
                  <p:cNvSpPr txBox="1"/>
                  <p:nvPr/>
                </p:nvSpPr>
                <p:spPr>
                  <a:xfrm>
                    <a:off x="10603038" y="4985601"/>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FUNCTION</a:t>
                    </a:r>
                  </a:p>
                </p:txBody>
              </p:sp>
              <p:pic>
                <p:nvPicPr>
                  <p:cNvPr id="76" name="Picture 75"/>
                  <p:cNvPicPr>
                    <a:picLocks noChangeAspect="1"/>
                  </p:cNvPicPr>
                  <p:nvPr/>
                </p:nvPicPr>
                <p:blipFill>
                  <a:blip r:embed="rId6">
                    <a:duotone>
                      <a:schemeClr val="accent4">
                        <a:shade val="45000"/>
                        <a:satMod val="135000"/>
                      </a:schemeClr>
                      <a:prstClr val="white"/>
                    </a:duotone>
                  </a:blip>
                  <a:stretch>
                    <a:fillRect/>
                  </a:stretch>
                </p:blipFill>
                <p:spPr>
                  <a:xfrm>
                    <a:off x="11087012" y="5742362"/>
                    <a:ext cx="527513" cy="498100"/>
                  </a:xfrm>
                  <a:prstGeom prst="rect">
                    <a:avLst/>
                  </a:prstGeom>
                </p:spPr>
              </p:pic>
            </p:grpSp>
          </p:grpSp>
          <p:sp>
            <p:nvSpPr>
              <p:cNvPr id="163" name="Oval 162"/>
              <p:cNvSpPr/>
              <p:nvPr/>
            </p:nvSpPr>
            <p:spPr>
              <a:xfrm>
                <a:off x="10445888"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9</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grpSp>
        <p:cxnSp>
          <p:nvCxnSpPr>
            <p:cNvPr id="186" name="Straight Arrow Connector 185"/>
            <p:cNvCxnSpPr/>
            <p:nvPr/>
          </p:nvCxnSpPr>
          <p:spPr>
            <a:xfrm>
              <a:off x="7226331" y="5760234"/>
              <a:ext cx="3376707" cy="2302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1" name="08-dash"/>
          <p:cNvGrpSpPr/>
          <p:nvPr/>
        </p:nvGrpSpPr>
        <p:grpSpPr>
          <a:xfrm>
            <a:off x="2019250" y="1146084"/>
            <a:ext cx="5532662" cy="1970178"/>
            <a:chOff x="2019250" y="1146084"/>
            <a:chExt cx="5532662" cy="1970178"/>
          </a:xfrm>
        </p:grpSpPr>
        <p:grpSp>
          <p:nvGrpSpPr>
            <p:cNvPr id="125" name="Group 124"/>
            <p:cNvGrpSpPr/>
            <p:nvPr/>
          </p:nvGrpSpPr>
          <p:grpSpPr>
            <a:xfrm>
              <a:off x="3754232" y="1168724"/>
              <a:ext cx="1371600" cy="1828800"/>
              <a:chOff x="4239095" y="1212849"/>
              <a:chExt cx="1371600" cy="1828800"/>
            </a:xfrm>
          </p:grpSpPr>
          <p:sp>
            <p:nvSpPr>
              <p:cNvPr id="55" name="Rectangle: Rounded Corners 54"/>
              <p:cNvSpPr/>
              <p:nvPr/>
            </p:nvSpPr>
            <p:spPr bwMode="auto">
              <a:xfrm>
                <a:off x="4239095" y="1212849"/>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p:cNvGrpSpPr/>
              <p:nvPr/>
            </p:nvGrpSpPr>
            <p:grpSpPr>
              <a:xfrm>
                <a:off x="4379653" y="1500023"/>
                <a:ext cx="1090485" cy="1254453"/>
                <a:chOff x="4520210" y="1493509"/>
                <a:chExt cx="1090485" cy="1254453"/>
              </a:xfrm>
            </p:grpSpPr>
            <p:pic>
              <p:nvPicPr>
                <p:cNvPr id="90" name="Picture 6"/>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15421" y="220186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95"/>
                <p:cNvSpPr txBox="1"/>
                <p:nvPr/>
              </p:nvSpPr>
              <p:spPr>
                <a:xfrm>
                  <a:off x="4520210" y="1493509"/>
                  <a:ext cx="109048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CACHE</a:t>
                  </a:r>
                </a:p>
              </p:txBody>
            </p:sp>
          </p:grpSp>
        </p:grpSp>
        <p:sp>
          <p:nvSpPr>
            <p:cNvPr id="56" name="Oval 55"/>
            <p:cNvSpPr/>
            <p:nvPr/>
          </p:nvSpPr>
          <p:spPr>
            <a:xfrm>
              <a:off x="3536677" y="1146084"/>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8</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cxnSp>
          <p:nvCxnSpPr>
            <p:cNvPr id="192" name="Straight Arrow Connector 191"/>
            <p:cNvCxnSpPr>
              <a:stCxn id="55" idx="3"/>
              <a:endCxn id="121" idx="1"/>
            </p:cNvCxnSpPr>
            <p:nvPr/>
          </p:nvCxnSpPr>
          <p:spPr>
            <a:xfrm>
              <a:off x="5125832" y="2083124"/>
              <a:ext cx="2426080" cy="76790"/>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08-dash"/>
            <p:cNvGrpSpPr/>
            <p:nvPr/>
          </p:nvGrpSpPr>
          <p:grpSpPr>
            <a:xfrm>
              <a:off x="2019250" y="2083124"/>
              <a:ext cx="1734982" cy="1033138"/>
              <a:chOff x="2019250" y="2083124"/>
              <a:chExt cx="1734982" cy="1033138"/>
            </a:xfrm>
          </p:grpSpPr>
          <p:cxnSp>
            <p:nvCxnSpPr>
              <p:cNvPr id="189" name="Connector: Curved 188"/>
              <p:cNvCxnSpPr>
                <a:stCxn id="55" idx="1"/>
              </p:cNvCxnSpPr>
              <p:nvPr/>
            </p:nvCxnSpPr>
            <p:spPr>
              <a:xfrm rot="10800000" flipV="1">
                <a:off x="2019250" y="2083124"/>
                <a:ext cx="1734982" cy="1033138"/>
              </a:xfrm>
              <a:prstGeom prst="curvedConnector3">
                <a:avLst>
                  <a:gd name="adj1" fmla="val 50000"/>
                </a:avLst>
              </a:prstGeom>
              <a:ln w="381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2157495" y="2114563"/>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Dashboard</a:t>
                </a:r>
              </a:p>
            </p:txBody>
          </p:sp>
        </p:grpSp>
      </p:grpSp>
      <p:grpSp>
        <p:nvGrpSpPr>
          <p:cNvPr id="23" name="07-email"/>
          <p:cNvGrpSpPr/>
          <p:nvPr/>
        </p:nvGrpSpPr>
        <p:grpSpPr>
          <a:xfrm>
            <a:off x="2019250" y="3302330"/>
            <a:ext cx="2654766" cy="3242932"/>
            <a:chOff x="2019250" y="3302330"/>
            <a:chExt cx="2654766" cy="3242932"/>
          </a:xfrm>
        </p:grpSpPr>
        <p:grpSp>
          <p:nvGrpSpPr>
            <p:cNvPr id="10" name="Group 9"/>
            <p:cNvGrpSpPr/>
            <p:nvPr/>
          </p:nvGrpSpPr>
          <p:grpSpPr>
            <a:xfrm>
              <a:off x="3017837" y="4679391"/>
              <a:ext cx="1656179" cy="1865871"/>
              <a:chOff x="3017837" y="4679391"/>
              <a:chExt cx="1656179" cy="1865871"/>
            </a:xfrm>
          </p:grpSpPr>
          <p:grpSp>
            <p:nvGrpSpPr>
              <p:cNvPr id="131" name="Group 130"/>
              <p:cNvGrpSpPr/>
              <p:nvPr/>
            </p:nvGrpSpPr>
            <p:grpSpPr>
              <a:xfrm>
                <a:off x="3199922" y="4716462"/>
                <a:ext cx="1474094" cy="1828800"/>
                <a:chOff x="3199922" y="4758923"/>
                <a:chExt cx="1474094" cy="1828800"/>
              </a:xfrm>
            </p:grpSpPr>
            <p:sp>
              <p:nvSpPr>
                <p:cNvPr id="105" name="Rectangle: Rounded Corners 104"/>
                <p:cNvSpPr/>
                <p:nvPr/>
              </p:nvSpPr>
              <p:spPr bwMode="auto">
                <a:xfrm>
                  <a:off x="3251169"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0" name="Group 129"/>
                <p:cNvGrpSpPr/>
                <p:nvPr/>
              </p:nvGrpSpPr>
              <p:grpSpPr>
                <a:xfrm>
                  <a:off x="3199922" y="5054878"/>
                  <a:ext cx="1474094" cy="1236890"/>
                  <a:chOff x="3369195" y="4829166"/>
                  <a:chExt cx="1474094" cy="1236890"/>
                </a:xfrm>
              </p:grpSpPr>
              <p:pic>
                <p:nvPicPr>
                  <p:cNvPr id="70" name="Picture 69"/>
                  <p:cNvPicPr>
                    <a:picLocks noChangeAspect="1"/>
                  </p:cNvPicPr>
                  <p:nvPr/>
                </p:nvPicPr>
                <p:blipFill>
                  <a:blip r:embed="rId8">
                    <a:duotone>
                      <a:schemeClr val="accent4">
                        <a:shade val="45000"/>
                        <a:satMod val="135000"/>
                      </a:schemeClr>
                      <a:prstClr val="white"/>
                    </a:duotone>
                  </a:blip>
                  <a:stretch>
                    <a:fillRect/>
                  </a:stretch>
                </p:blipFill>
                <p:spPr>
                  <a:xfrm>
                    <a:off x="3583614" y="5382389"/>
                    <a:ext cx="1045256" cy="683667"/>
                  </a:xfrm>
                  <a:prstGeom prst="rect">
                    <a:avLst/>
                  </a:prstGeom>
                </p:spPr>
              </p:pic>
              <p:sp>
                <p:nvSpPr>
                  <p:cNvPr id="107" name="TextBox 106"/>
                  <p:cNvSpPr txBox="1"/>
                  <p:nvPr/>
                </p:nvSpPr>
                <p:spPr>
                  <a:xfrm>
                    <a:off x="3369195" y="4829166"/>
                    <a:ext cx="147409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O365</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APIs</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106" name="Oval 105"/>
              <p:cNvSpPr/>
              <p:nvPr/>
            </p:nvSpPr>
            <p:spPr>
              <a:xfrm>
                <a:off x="3017837"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7</a:t>
                </a:r>
              </a:p>
            </p:txBody>
          </p:sp>
        </p:grpSp>
        <p:grpSp>
          <p:nvGrpSpPr>
            <p:cNvPr id="17" name="Group 16"/>
            <p:cNvGrpSpPr/>
            <p:nvPr/>
          </p:nvGrpSpPr>
          <p:grpSpPr>
            <a:xfrm>
              <a:off x="2019250" y="3302330"/>
              <a:ext cx="2211622" cy="1414132"/>
              <a:chOff x="2019250" y="3302330"/>
              <a:chExt cx="2211622" cy="1414132"/>
            </a:xfrm>
          </p:grpSpPr>
          <p:cxnSp>
            <p:nvCxnSpPr>
              <p:cNvPr id="144" name="Connector: Curved 143"/>
              <p:cNvCxnSpPr>
                <a:stCxn id="59" idx="3"/>
                <a:endCxn id="105" idx="0"/>
              </p:cNvCxnSpPr>
              <p:nvPr/>
            </p:nvCxnSpPr>
            <p:spPr>
              <a:xfrm>
                <a:off x="2019250" y="3302330"/>
                <a:ext cx="1917719"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2950712"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Email</a:t>
                </a:r>
              </a:p>
            </p:txBody>
          </p:sp>
        </p:grpSp>
      </p:grpSp>
      <p:grpSp>
        <p:nvGrpSpPr>
          <p:cNvPr id="27" name="06-queue"/>
          <p:cNvGrpSpPr/>
          <p:nvPr/>
        </p:nvGrpSpPr>
        <p:grpSpPr>
          <a:xfrm>
            <a:off x="2019250" y="3302330"/>
            <a:ext cx="7394100" cy="2176132"/>
            <a:chOff x="2019250" y="3302330"/>
            <a:chExt cx="7394100" cy="2176132"/>
          </a:xfrm>
        </p:grpSpPr>
        <p:grpSp>
          <p:nvGrpSpPr>
            <p:cNvPr id="8" name="Group 7"/>
            <p:cNvGrpSpPr/>
            <p:nvPr/>
          </p:nvGrpSpPr>
          <p:grpSpPr>
            <a:xfrm>
              <a:off x="7742237" y="3627485"/>
              <a:ext cx="1671113" cy="1850977"/>
              <a:chOff x="7742237" y="3627485"/>
              <a:chExt cx="1671113" cy="1850977"/>
            </a:xfrm>
          </p:grpSpPr>
          <p:grpSp>
            <p:nvGrpSpPr>
              <p:cNvPr id="129" name="Group 128"/>
              <p:cNvGrpSpPr/>
              <p:nvPr/>
            </p:nvGrpSpPr>
            <p:grpSpPr>
              <a:xfrm>
                <a:off x="7917889" y="3649662"/>
                <a:ext cx="1495461" cy="1828800"/>
                <a:chOff x="8382250" y="4721677"/>
                <a:chExt cx="1495461" cy="1828800"/>
              </a:xfrm>
            </p:grpSpPr>
            <p:sp>
              <p:nvSpPr>
                <p:cNvPr id="57" name="Rectangle: Rounded Corners 56"/>
                <p:cNvSpPr/>
                <p:nvPr/>
              </p:nvSpPr>
              <p:spPr bwMode="auto">
                <a:xfrm>
                  <a:off x="8444180"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8" name="Group 127"/>
                <p:cNvGrpSpPr/>
                <p:nvPr/>
              </p:nvGrpSpPr>
              <p:grpSpPr>
                <a:xfrm>
                  <a:off x="8382250" y="4879920"/>
                  <a:ext cx="1495461" cy="1512315"/>
                  <a:chOff x="8576263" y="4868486"/>
                  <a:chExt cx="1495461" cy="1512315"/>
                </a:xfrm>
              </p:grpSpPr>
              <p:pic>
                <p:nvPicPr>
                  <p:cNvPr id="113" name="Picture 112"/>
                  <p:cNvPicPr>
                    <a:picLocks noChangeAspect="1"/>
                  </p:cNvPicPr>
                  <p:nvPr/>
                </p:nvPicPr>
                <p:blipFill>
                  <a:blip r:embed="rId9">
                    <a:clrChange>
                      <a:clrFrom>
                        <a:srgbClr val="FFFFFF"/>
                      </a:clrFrom>
                      <a:clrTo>
                        <a:srgbClr val="FFFFFF">
                          <a:alpha val="0"/>
                        </a:srgbClr>
                      </a:clrTo>
                    </a:clrChange>
                    <a:duotone>
                      <a:schemeClr val="accent4">
                        <a:shade val="45000"/>
                        <a:satMod val="135000"/>
                      </a:schemeClr>
                      <a:prstClr val="white"/>
                    </a:duotone>
                  </a:blip>
                  <a:stretch>
                    <a:fillRect/>
                  </a:stretch>
                </p:blipFill>
                <p:spPr>
                  <a:xfrm>
                    <a:off x="8860376" y="5515383"/>
                    <a:ext cx="927234" cy="865418"/>
                  </a:xfrm>
                  <a:prstGeom prst="rect">
                    <a:avLst/>
                  </a:prstGeom>
                </p:spPr>
              </p:pic>
              <p:sp>
                <p:nvSpPr>
                  <p:cNvPr id="115" name="TextBox 114"/>
                  <p:cNvSpPr txBox="1"/>
                  <p:nvPr/>
                </p:nvSpPr>
                <p:spPr>
                  <a:xfrm>
                    <a:off x="8576263" y="4868486"/>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QUEUE</a:t>
                    </a:r>
                  </a:p>
                </p:txBody>
              </p:sp>
            </p:grpSp>
          </p:grpSp>
          <p:sp>
            <p:nvSpPr>
              <p:cNvPr id="58" name="Oval 57"/>
              <p:cNvSpPr/>
              <p:nvPr/>
            </p:nvSpPr>
            <p:spPr>
              <a:xfrm>
                <a:off x="7742237" y="362748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a:ln>
                      <a:noFill/>
                    </a:ln>
                    <a:solidFill>
                      <a:schemeClr val="bg1"/>
                    </a:solidFill>
                    <a:effectLst/>
                    <a:uLnTx/>
                    <a:uFillTx/>
                    <a:latin typeface="Segoe UI Semibold" panose="020B0702040204020203" pitchFamily="34" charset="0"/>
                  </a:rPr>
                  <a:t>6</a:t>
                </a:r>
              </a:p>
            </p:txBody>
          </p:sp>
        </p:grpSp>
        <p:cxnSp>
          <p:nvCxnSpPr>
            <p:cNvPr id="138" name="Connector: Curved 137"/>
            <p:cNvCxnSpPr>
              <a:stCxn id="59" idx="3"/>
              <a:endCxn id="57" idx="1"/>
            </p:cNvCxnSpPr>
            <p:nvPr/>
          </p:nvCxnSpPr>
          <p:spPr>
            <a:xfrm>
              <a:off x="2019250" y="3302330"/>
              <a:ext cx="5960569" cy="1261732"/>
            </a:xfrm>
            <a:prstGeom prst="curvedConnector3">
              <a:avLst>
                <a:gd name="adj1" fmla="val 8658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5" name="05-images"/>
          <p:cNvGrpSpPr/>
          <p:nvPr/>
        </p:nvGrpSpPr>
        <p:grpSpPr>
          <a:xfrm>
            <a:off x="2019250" y="3302330"/>
            <a:ext cx="5222392" cy="3242932"/>
            <a:chOff x="2019250" y="3302330"/>
            <a:chExt cx="5222392" cy="3242932"/>
          </a:xfrm>
        </p:grpSpPr>
        <p:grpSp>
          <p:nvGrpSpPr>
            <p:cNvPr id="7" name="Group 6"/>
            <p:cNvGrpSpPr/>
            <p:nvPr/>
          </p:nvGrpSpPr>
          <p:grpSpPr>
            <a:xfrm>
              <a:off x="5610016" y="4679391"/>
              <a:ext cx="1631626" cy="1865871"/>
              <a:chOff x="5610016" y="4679391"/>
              <a:chExt cx="1631626" cy="1865871"/>
            </a:xfrm>
          </p:grpSpPr>
          <p:grpSp>
            <p:nvGrpSpPr>
              <p:cNvPr id="127" name="Group 126"/>
              <p:cNvGrpSpPr/>
              <p:nvPr/>
            </p:nvGrpSpPr>
            <p:grpSpPr>
              <a:xfrm>
                <a:off x="5767548" y="4716462"/>
                <a:ext cx="1474094" cy="1828800"/>
                <a:chOff x="5767548" y="4721677"/>
                <a:chExt cx="1474094" cy="1828800"/>
              </a:xfrm>
            </p:grpSpPr>
            <p:sp>
              <p:nvSpPr>
                <p:cNvPr id="51" name="Rectangle: Rounded Corners 50"/>
                <p:cNvSpPr/>
                <p:nvPr/>
              </p:nvSpPr>
              <p:spPr bwMode="auto">
                <a:xfrm>
                  <a:off x="5818795"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Group 125"/>
                <p:cNvGrpSpPr/>
                <p:nvPr/>
              </p:nvGrpSpPr>
              <p:grpSpPr>
                <a:xfrm>
                  <a:off x="5767548" y="4875636"/>
                  <a:ext cx="1474094" cy="1520883"/>
                  <a:chOff x="5774058" y="4832952"/>
                  <a:chExt cx="1474094" cy="1520883"/>
                </a:xfrm>
              </p:grpSpPr>
              <p:pic>
                <p:nvPicPr>
                  <p:cNvPr id="92" name="Picture 5"/>
                  <p:cNvPicPr>
                    <a:picLocks noChangeAspect="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08687" y="5825197"/>
                    <a:ext cx="604837"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3"/>
                  <p:cNvSpPr txBox="1"/>
                  <p:nvPr/>
                </p:nvSpPr>
                <p:spPr>
                  <a:xfrm>
                    <a:off x="5774058" y="4832952"/>
                    <a:ext cx="1474094"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BLOB</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STORAGE</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52" name="Oval 51"/>
              <p:cNvSpPr/>
              <p:nvPr/>
            </p:nvSpPr>
            <p:spPr>
              <a:xfrm>
                <a:off x="5610016" y="4679391"/>
                <a:ext cx="444098"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5</a:t>
                </a:r>
              </a:p>
            </p:txBody>
          </p:sp>
        </p:grpSp>
        <p:grpSp>
          <p:nvGrpSpPr>
            <p:cNvPr id="16" name="Group 15"/>
            <p:cNvGrpSpPr/>
            <p:nvPr/>
          </p:nvGrpSpPr>
          <p:grpSpPr>
            <a:xfrm>
              <a:off x="2019250" y="3302330"/>
              <a:ext cx="4485345" cy="1414132"/>
              <a:chOff x="2019250" y="3302330"/>
              <a:chExt cx="4485345" cy="1414132"/>
            </a:xfrm>
          </p:grpSpPr>
          <p:cxnSp>
            <p:nvCxnSpPr>
              <p:cNvPr id="142" name="Connector: Curved 141"/>
              <p:cNvCxnSpPr>
                <a:stCxn id="59" idx="3"/>
                <a:endCxn id="51" idx="0"/>
              </p:cNvCxnSpPr>
              <p:nvPr/>
            </p:nvCxnSpPr>
            <p:spPr>
              <a:xfrm>
                <a:off x="2019250" y="3302330"/>
                <a:ext cx="4485345"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5007204"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Images</a:t>
                </a:r>
              </a:p>
            </p:txBody>
          </p:sp>
        </p:grpSp>
      </p:grpSp>
      <p:grpSp>
        <p:nvGrpSpPr>
          <p:cNvPr id="21" name="03-new"/>
          <p:cNvGrpSpPr/>
          <p:nvPr/>
        </p:nvGrpSpPr>
        <p:grpSpPr>
          <a:xfrm>
            <a:off x="2019250" y="1038499"/>
            <a:ext cx="10294248" cy="3040935"/>
            <a:chOff x="2019250" y="1038499"/>
            <a:chExt cx="10294248" cy="3040935"/>
          </a:xfrm>
        </p:grpSpPr>
        <p:grpSp>
          <p:nvGrpSpPr>
            <p:cNvPr id="9" name="Group 8"/>
            <p:cNvGrpSpPr/>
            <p:nvPr/>
          </p:nvGrpSpPr>
          <p:grpSpPr>
            <a:xfrm>
              <a:off x="7551912" y="1038499"/>
              <a:ext cx="4761586" cy="3040935"/>
              <a:chOff x="7551912" y="1038499"/>
              <a:chExt cx="4761586" cy="3040935"/>
            </a:xfrm>
          </p:grpSpPr>
          <p:grpSp>
            <p:nvGrpSpPr>
              <p:cNvPr id="122" name="Group 121"/>
              <p:cNvGrpSpPr/>
              <p:nvPr/>
            </p:nvGrpSpPr>
            <p:grpSpPr>
              <a:xfrm>
                <a:off x="7551912" y="1038499"/>
                <a:ext cx="4761586" cy="3040935"/>
                <a:chOff x="7551912" y="1038499"/>
                <a:chExt cx="4761586" cy="3040935"/>
              </a:xfrm>
            </p:grpSpPr>
            <p:sp>
              <p:nvSpPr>
                <p:cNvPr id="121" name="Rectangle: Rounded Corners 120"/>
                <p:cNvSpPr/>
                <p:nvPr/>
              </p:nvSpPr>
              <p:spPr bwMode="auto">
                <a:xfrm>
                  <a:off x="7551912" y="1038499"/>
                  <a:ext cx="4214352" cy="2242829"/>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p:cNvPicPr>
                  <a:picLocks noChangeAspect="1"/>
                </p:cNvPicPr>
                <p:nvPr/>
              </p:nvPicPr>
              <p:blipFill>
                <a:blip r:embed="rId11">
                  <a:duotone>
                    <a:schemeClr val="accent4">
                      <a:shade val="45000"/>
                      <a:satMod val="135000"/>
                    </a:schemeClr>
                    <a:prstClr val="white"/>
                  </a:duotone>
                </a:blip>
                <a:stretch>
                  <a:fillRect/>
                </a:stretch>
              </p:blipFill>
              <p:spPr>
                <a:xfrm>
                  <a:off x="10995581" y="2915808"/>
                  <a:ext cx="1317917" cy="1163626"/>
                </a:xfrm>
                <a:prstGeom prst="rect">
                  <a:avLst/>
                </a:prstGeom>
              </p:spPr>
            </p:pic>
          </p:grpSp>
          <p:grpSp>
            <p:nvGrpSpPr>
              <p:cNvPr id="197" name="Group 196"/>
              <p:cNvGrpSpPr/>
              <p:nvPr/>
            </p:nvGrpSpPr>
            <p:grpSpPr>
              <a:xfrm>
                <a:off x="7979819" y="1168724"/>
                <a:ext cx="1371600" cy="1828800"/>
                <a:chOff x="7912602" y="1168724"/>
                <a:chExt cx="1371600" cy="1828800"/>
              </a:xfrm>
            </p:grpSpPr>
            <p:sp>
              <p:nvSpPr>
                <p:cNvPr id="49" name="Rectangle: Rounded Corners 48"/>
                <p:cNvSpPr/>
                <p:nvPr/>
              </p:nvSpPr>
              <p:spPr bwMode="auto">
                <a:xfrm>
                  <a:off x="7912602" y="1168724"/>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2" name="Group 111"/>
                <p:cNvGrpSpPr/>
                <p:nvPr/>
              </p:nvGrpSpPr>
              <p:grpSpPr>
                <a:xfrm>
                  <a:off x="8063789" y="1301878"/>
                  <a:ext cx="1069227" cy="1573585"/>
                  <a:chOff x="7270243" y="1182225"/>
                  <a:chExt cx="1069227" cy="1573585"/>
                </a:xfrm>
              </p:grpSpPr>
              <p:pic>
                <p:nvPicPr>
                  <p:cNvPr id="5" name="Picture 4"/>
                  <p:cNvPicPr>
                    <a:picLocks noChangeAspect="1"/>
                  </p:cNvPicPr>
                  <p:nvPr/>
                </p:nvPicPr>
                <p:blipFill rotWithShape="1">
                  <a:blip r:embed="rId12">
                    <a:duotone>
                      <a:schemeClr val="accent4">
                        <a:shade val="45000"/>
                        <a:satMod val="135000"/>
                      </a:schemeClr>
                      <a:prstClr val="white"/>
                    </a:duotone>
                  </a:blip>
                  <a:srcRect b="32219"/>
                  <a:stretch/>
                </p:blipFill>
                <p:spPr>
                  <a:xfrm>
                    <a:off x="7270243" y="1897062"/>
                    <a:ext cx="1069227" cy="858748"/>
                  </a:xfrm>
                  <a:prstGeom prst="rect">
                    <a:avLst/>
                  </a:prstGeom>
                </p:spPr>
              </p:pic>
              <p:sp>
                <p:nvSpPr>
                  <p:cNvPr id="40" name="TextBox 39"/>
                  <p:cNvSpPr txBox="1"/>
                  <p:nvPr/>
                </p:nvSpPr>
                <p:spPr>
                  <a:xfrm>
                    <a:off x="7270243" y="1182225"/>
                    <a:ext cx="106922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API APP</a:t>
                    </a:r>
                  </a:p>
                </p:txBody>
              </p:sp>
            </p:grpSp>
          </p:grpSp>
          <p:grpSp>
            <p:nvGrpSpPr>
              <p:cNvPr id="111" name="Group 110"/>
              <p:cNvGrpSpPr/>
              <p:nvPr/>
            </p:nvGrpSpPr>
            <p:grpSpPr>
              <a:xfrm>
                <a:off x="10005583" y="1168724"/>
                <a:ext cx="1371600" cy="1828800"/>
                <a:chOff x="10005583" y="1188780"/>
                <a:chExt cx="1371600" cy="1828800"/>
              </a:xfrm>
            </p:grpSpPr>
            <p:sp>
              <p:nvSpPr>
                <p:cNvPr id="15" name="Rectangle: Rounded Corners 14"/>
                <p:cNvSpPr/>
                <p:nvPr/>
              </p:nvSpPr>
              <p:spPr bwMode="auto">
                <a:xfrm>
                  <a:off x="10005583" y="118878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p:cNvGrpSpPr/>
                <p:nvPr/>
              </p:nvGrpSpPr>
              <p:grpSpPr>
                <a:xfrm>
                  <a:off x="10139517" y="1293528"/>
                  <a:ext cx="1103733" cy="1619304"/>
                  <a:chOff x="10115094" y="1395289"/>
                  <a:chExt cx="1103733" cy="1619304"/>
                </a:xfrm>
              </p:grpSpPr>
              <p:pic>
                <p:nvPicPr>
                  <p:cNvPr id="4" name="Picture 3"/>
                  <p:cNvPicPr>
                    <a:picLocks noChangeAspect="1"/>
                  </p:cNvPicPr>
                  <p:nvPr/>
                </p:nvPicPr>
                <p:blipFill>
                  <a:blip r:embed="rId13"/>
                  <a:stretch>
                    <a:fillRect/>
                  </a:stretch>
                </p:blipFill>
                <p:spPr>
                  <a:xfrm>
                    <a:off x="10236144" y="2117251"/>
                    <a:ext cx="861633" cy="897342"/>
                  </a:xfrm>
                  <a:prstGeom prst="rect">
                    <a:avLst/>
                  </a:prstGeom>
                </p:spPr>
              </p:pic>
              <p:sp>
                <p:nvSpPr>
                  <p:cNvPr id="41" name="TextBox 40"/>
                  <p:cNvSpPr txBox="1"/>
                  <p:nvPr/>
                </p:nvSpPr>
                <p:spPr>
                  <a:xfrm>
                    <a:off x="10115094" y="1395289"/>
                    <a:ext cx="110373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t>
                    </a:r>
                    <a:r>
                      <a:rPr kumimoji="0" lang="en-US" sz="1400" b="0" i="0" u="none" strike="noStrike" kern="0" cap="none" spc="0" normalizeH="0" baseline="0" noProof="0" dirty="0" err="1">
                        <a:ln>
                          <a:noFill/>
                        </a:ln>
                        <a:solidFill>
                          <a:schemeClr val="accent1"/>
                        </a:solidFill>
                        <a:effectLst/>
                        <a:uLnTx/>
                        <a:uFillTx/>
                        <a:latin typeface="Segoe UI Semibold" panose="020B0702040204020203" pitchFamily="34" charset="0"/>
                        <a:cs typeface="Segoe UI" panose="020B0502040204020203" pitchFamily="34" charset="0"/>
                      </a:rPr>
                      <a:t>CosmosDB</a:t>
                    </a:r>
                    <a:endPar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cxnSp>
            <p:nvCxnSpPr>
              <p:cNvPr id="24" name="Straight Arrow Connector 23"/>
              <p:cNvCxnSpPr/>
              <p:nvPr/>
            </p:nvCxnSpPr>
            <p:spPr>
              <a:xfrm>
                <a:off x="9284202" y="2088670"/>
                <a:ext cx="72138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9799637"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4</a:t>
                </a:r>
              </a:p>
            </p:txBody>
          </p:sp>
          <p:sp>
            <p:nvSpPr>
              <p:cNvPr id="50" name="Oval 49"/>
              <p:cNvSpPr/>
              <p:nvPr/>
            </p:nvSpPr>
            <p:spPr>
              <a:xfrm>
                <a:off x="7767341"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3</a:t>
                </a:r>
              </a:p>
            </p:txBody>
          </p:sp>
        </p:grpSp>
        <p:grpSp>
          <p:nvGrpSpPr>
            <p:cNvPr id="14" name="Group 13"/>
            <p:cNvGrpSpPr/>
            <p:nvPr/>
          </p:nvGrpSpPr>
          <p:grpSpPr>
            <a:xfrm>
              <a:off x="2019250" y="2159914"/>
              <a:ext cx="5532662" cy="1142416"/>
              <a:chOff x="2019250" y="2159914"/>
              <a:chExt cx="5532662" cy="1142416"/>
            </a:xfrm>
          </p:grpSpPr>
          <p:cxnSp>
            <p:nvCxnSpPr>
              <p:cNvPr id="165" name="Connector: Curved 164"/>
              <p:cNvCxnSpPr>
                <a:stCxn id="59" idx="3"/>
                <a:endCxn id="121" idx="1"/>
              </p:cNvCxnSpPr>
              <p:nvPr/>
            </p:nvCxnSpPr>
            <p:spPr>
              <a:xfrm flipV="1">
                <a:off x="2019250" y="2159914"/>
                <a:ext cx="5532662" cy="1142416"/>
              </a:xfrm>
              <a:prstGeom prst="curvedConnector3">
                <a:avLst>
                  <a:gd name="adj1" fmla="val 84326"/>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5978631" y="2499322"/>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New Incident</a:t>
                </a:r>
              </a:p>
            </p:txBody>
          </p:sp>
        </p:grpSp>
      </p:grpSp>
      <p:grpSp>
        <p:nvGrpSpPr>
          <p:cNvPr id="18" name="02-aad"/>
          <p:cNvGrpSpPr/>
          <p:nvPr/>
        </p:nvGrpSpPr>
        <p:grpSpPr>
          <a:xfrm>
            <a:off x="440140" y="4216730"/>
            <a:ext cx="1958433" cy="2328532"/>
            <a:chOff x="440140" y="4216730"/>
            <a:chExt cx="1958433" cy="2328532"/>
          </a:xfrm>
        </p:grpSpPr>
        <p:cxnSp>
          <p:nvCxnSpPr>
            <p:cNvPr id="26" name="Straight Arrow Connector 25"/>
            <p:cNvCxnSpPr>
              <a:stCxn id="59" idx="2"/>
              <a:endCxn id="53" idx="0"/>
            </p:cNvCxnSpPr>
            <p:nvPr/>
          </p:nvCxnSpPr>
          <p:spPr>
            <a:xfrm>
              <a:off x="1333450" y="4216730"/>
              <a:ext cx="0" cy="499732"/>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440140" y="4497729"/>
              <a:ext cx="1958433" cy="2047533"/>
              <a:chOff x="440140" y="4497729"/>
              <a:chExt cx="1958433" cy="2047533"/>
            </a:xfrm>
          </p:grpSpPr>
          <p:grpSp>
            <p:nvGrpSpPr>
              <p:cNvPr id="133" name="Group 132"/>
              <p:cNvGrpSpPr/>
              <p:nvPr/>
            </p:nvGrpSpPr>
            <p:grpSpPr>
              <a:xfrm>
                <a:off x="585720" y="4716462"/>
                <a:ext cx="1495461" cy="1828800"/>
                <a:chOff x="752981" y="4758923"/>
                <a:chExt cx="1495461" cy="1828800"/>
              </a:xfrm>
            </p:grpSpPr>
            <p:sp>
              <p:nvSpPr>
                <p:cNvPr id="53" name="Rectangle: Rounded Corners 52"/>
                <p:cNvSpPr/>
                <p:nvPr/>
              </p:nvSpPr>
              <p:spPr bwMode="auto">
                <a:xfrm>
                  <a:off x="814911"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2" name="Group 131"/>
                <p:cNvGrpSpPr/>
                <p:nvPr/>
              </p:nvGrpSpPr>
              <p:grpSpPr>
                <a:xfrm>
                  <a:off x="752981" y="5150998"/>
                  <a:ext cx="1495461" cy="1044650"/>
                  <a:chOff x="1048762" y="4886049"/>
                  <a:chExt cx="1495461" cy="1044650"/>
                </a:xfrm>
              </p:grpSpPr>
              <p:pic>
                <p:nvPicPr>
                  <p:cNvPr id="91" name="Picture 4"/>
                  <p:cNvPicPr>
                    <a:picLocks noChangeAspect="1"/>
                  </p:cNvPicPr>
                  <p:nvPr/>
                </p:nvPicPr>
                <p:blipFill>
                  <a:blip r:embed="rId1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1855" y="5383011"/>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97"/>
                  <p:cNvSpPr txBox="1"/>
                  <p:nvPr/>
                </p:nvSpPr>
                <p:spPr>
                  <a:xfrm>
                    <a:off x="1048762" y="4886049"/>
                    <a:ext cx="1495461"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AD</a:t>
                    </a:r>
                  </a:p>
                </p:txBody>
              </p:sp>
            </p:grpSp>
          </p:grpSp>
          <p:sp>
            <p:nvSpPr>
              <p:cNvPr id="54" name="Oval 53"/>
              <p:cNvSpPr/>
              <p:nvPr/>
            </p:nvSpPr>
            <p:spPr>
              <a:xfrm>
                <a:off x="440140"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2</a:t>
                </a:r>
              </a:p>
            </p:txBody>
          </p:sp>
          <p:pic>
            <p:nvPicPr>
              <p:cNvPr id="71" name="Picture 70"/>
              <p:cNvPicPr>
                <a:picLocks noChangeAspect="1"/>
              </p:cNvPicPr>
              <p:nvPr/>
            </p:nvPicPr>
            <p:blipFill>
              <a:blip r:embed="rId15">
                <a:duotone>
                  <a:schemeClr val="accent4">
                    <a:shade val="45000"/>
                    <a:satMod val="135000"/>
                  </a:schemeClr>
                  <a:prstClr val="white"/>
                </a:duotone>
              </a:blip>
              <a:stretch>
                <a:fillRect/>
              </a:stretch>
            </p:blipFill>
            <p:spPr>
              <a:xfrm>
                <a:off x="1577998" y="4497729"/>
                <a:ext cx="820575" cy="742267"/>
              </a:xfrm>
              <a:prstGeom prst="rect">
                <a:avLst/>
              </a:prstGeom>
            </p:spPr>
          </p:pic>
        </p:grpSp>
      </p:grpSp>
      <p:grpSp>
        <p:nvGrpSpPr>
          <p:cNvPr id="12" name="01-tracker"/>
          <p:cNvGrpSpPr/>
          <p:nvPr/>
        </p:nvGrpSpPr>
        <p:grpSpPr>
          <a:xfrm>
            <a:off x="360828" y="2204519"/>
            <a:ext cx="1686070" cy="2012211"/>
            <a:chOff x="360828" y="2204519"/>
            <a:chExt cx="1686070" cy="2012211"/>
          </a:xfrm>
        </p:grpSpPr>
        <p:grpSp>
          <p:nvGrpSpPr>
            <p:cNvPr id="159" name="Group 158"/>
            <p:cNvGrpSpPr/>
            <p:nvPr/>
          </p:nvGrpSpPr>
          <p:grpSpPr>
            <a:xfrm>
              <a:off x="620002" y="2387240"/>
              <a:ext cx="1426896" cy="1829490"/>
              <a:chOff x="613668" y="2387240"/>
              <a:chExt cx="1426896" cy="1829490"/>
            </a:xfrm>
          </p:grpSpPr>
          <p:grpSp>
            <p:nvGrpSpPr>
              <p:cNvPr id="158" name="Group 157"/>
              <p:cNvGrpSpPr/>
              <p:nvPr/>
            </p:nvGrpSpPr>
            <p:grpSpPr>
              <a:xfrm>
                <a:off x="641316" y="2387930"/>
                <a:ext cx="1371600" cy="1828800"/>
                <a:chOff x="647650" y="2387930"/>
                <a:chExt cx="1371600" cy="1828800"/>
              </a:xfrm>
            </p:grpSpPr>
            <p:sp>
              <p:nvSpPr>
                <p:cNvPr id="59" name="Rectangle: Rounded Corners 58"/>
                <p:cNvSpPr/>
                <p:nvPr/>
              </p:nvSpPr>
              <p:spPr bwMode="auto">
                <a:xfrm>
                  <a:off x="647650" y="238793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7" name="Group 156"/>
                <p:cNvGrpSpPr/>
                <p:nvPr/>
              </p:nvGrpSpPr>
              <p:grpSpPr>
                <a:xfrm>
                  <a:off x="771887" y="2577246"/>
                  <a:ext cx="1123126" cy="1450169"/>
                  <a:chOff x="771887" y="2711901"/>
                  <a:chExt cx="1123126" cy="1450169"/>
                </a:xfrm>
              </p:grpSpPr>
              <p:pic>
                <p:nvPicPr>
                  <p:cNvPr id="67" name="Picture 66"/>
                  <p:cNvPicPr>
                    <a:picLocks noChangeAspect="1"/>
                  </p:cNvPicPr>
                  <p:nvPr/>
                </p:nvPicPr>
                <p:blipFill>
                  <a:blip r:embed="rId16">
                    <a:clrChange>
                      <a:clrFrom>
                        <a:srgbClr val="FFFFFF"/>
                      </a:clrFrom>
                      <a:clrTo>
                        <a:srgbClr val="FFFFFF">
                          <a:alpha val="0"/>
                        </a:srgbClr>
                      </a:clrTo>
                    </a:clrChange>
                  </a:blip>
                  <a:stretch>
                    <a:fillRect/>
                  </a:stretch>
                </p:blipFill>
                <p:spPr>
                  <a:xfrm>
                    <a:off x="860945" y="2711901"/>
                    <a:ext cx="945010" cy="839520"/>
                  </a:xfrm>
                  <a:prstGeom prst="rect">
                    <a:avLst/>
                  </a:prstGeom>
                </p:spPr>
              </p:pic>
              <p:sp>
                <p:nvSpPr>
                  <p:cNvPr id="86" name="Rectangle 85"/>
                  <p:cNvSpPr/>
                  <p:nvPr/>
                </p:nvSpPr>
                <p:spPr>
                  <a:xfrm>
                    <a:off x="771887" y="3571139"/>
                    <a:ext cx="1123126" cy="59093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dirty="0"/>
                      <a:t>Incident Tracker</a:t>
                    </a:r>
                  </a:p>
                </p:txBody>
              </p:sp>
            </p:grpSp>
          </p:grpSp>
          <p:sp>
            <p:nvSpPr>
              <p:cNvPr id="89" name="TextBox 88"/>
              <p:cNvSpPr txBox="1"/>
              <p:nvPr/>
            </p:nvSpPr>
            <p:spPr>
              <a:xfrm>
                <a:off x="613668" y="2387240"/>
                <a:ext cx="142689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WEB SITE</a:t>
                </a:r>
              </a:p>
            </p:txBody>
          </p:sp>
        </p:grpSp>
        <p:sp>
          <p:nvSpPr>
            <p:cNvPr id="88" name="Oval 87"/>
            <p:cNvSpPr/>
            <p:nvPr/>
          </p:nvSpPr>
          <p:spPr>
            <a:xfrm>
              <a:off x="360828" y="2204519"/>
              <a:ext cx="444097" cy="426129"/>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1</a:t>
              </a:r>
            </a:p>
          </p:txBody>
        </p:sp>
      </p:grpSp>
    </p:spTree>
    <p:custDataLst>
      <p:tags r:id="rId1"/>
    </p:custDataLst>
    <p:extLst>
      <p:ext uri="{BB962C8B-B14F-4D97-AF65-F5344CB8AC3E}">
        <p14:creationId xmlns:p14="http://schemas.microsoft.com/office/powerpoint/2010/main" val="2800457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Services Covered in this </a:t>
            </a:r>
            <a:r>
              <a:rPr lang="en-US" dirty="0" err="1"/>
              <a:t>DevCamp</a:t>
            </a:r>
            <a:endParaRPr lang="en-US" dirty="0"/>
          </a:p>
        </p:txBody>
      </p:sp>
      <p:sp>
        <p:nvSpPr>
          <p:cNvPr id="4" name="Text Placeholder 3"/>
          <p:cNvSpPr>
            <a:spLocks noGrp="1"/>
          </p:cNvSpPr>
          <p:nvPr>
            <p:ph type="body" sz="quarter" idx="10"/>
          </p:nvPr>
        </p:nvSpPr>
        <p:spPr>
          <a:xfrm>
            <a:off x="275482" y="1212850"/>
            <a:ext cx="5485621" cy="5084469"/>
          </a:xfrm>
        </p:spPr>
        <p:txBody>
          <a:bodyPr/>
          <a:lstStyle/>
          <a:p>
            <a:r>
              <a:rPr lang="en-US" dirty="0"/>
              <a:t>Azure</a:t>
            </a:r>
          </a:p>
          <a:p>
            <a:pPr lvl="1"/>
            <a:r>
              <a:rPr lang="en-US" dirty="0"/>
              <a:t>Azure Resource Manager</a:t>
            </a:r>
          </a:p>
          <a:p>
            <a:pPr lvl="1"/>
            <a:r>
              <a:rPr lang="en-US" dirty="0"/>
              <a:t>Virtual Machines (Windows)</a:t>
            </a:r>
          </a:p>
          <a:p>
            <a:pPr lvl="1"/>
            <a:r>
              <a:rPr lang="en-US" dirty="0"/>
              <a:t>Azure AD</a:t>
            </a:r>
          </a:p>
          <a:p>
            <a:pPr lvl="1"/>
            <a:r>
              <a:rPr lang="en-US" dirty="0"/>
              <a:t>Web Applications</a:t>
            </a:r>
          </a:p>
          <a:p>
            <a:pPr lvl="1"/>
            <a:r>
              <a:rPr lang="en-US" dirty="0"/>
              <a:t>API Apps</a:t>
            </a:r>
          </a:p>
          <a:p>
            <a:pPr lvl="1"/>
            <a:r>
              <a:rPr lang="en-US" dirty="0"/>
              <a:t>App Insights</a:t>
            </a:r>
          </a:p>
          <a:p>
            <a:pPr lvl="1"/>
            <a:r>
              <a:rPr lang="en-US" dirty="0"/>
              <a:t>Redis Cache</a:t>
            </a:r>
          </a:p>
          <a:p>
            <a:pPr lvl="1"/>
            <a:r>
              <a:rPr lang="en-US" dirty="0"/>
              <a:t>Cosmos DB</a:t>
            </a:r>
          </a:p>
          <a:p>
            <a:pPr lvl="1"/>
            <a:r>
              <a:rPr lang="en-US" dirty="0" err="1"/>
              <a:t>DevTest</a:t>
            </a:r>
            <a:r>
              <a:rPr lang="en-US" dirty="0"/>
              <a:t> Labs</a:t>
            </a:r>
          </a:p>
          <a:p>
            <a:pPr lvl="1"/>
            <a:r>
              <a:rPr lang="en-US" dirty="0"/>
              <a:t>Bots</a:t>
            </a:r>
          </a:p>
          <a:p>
            <a:pPr lvl="1"/>
            <a:r>
              <a:rPr lang="en-US" dirty="0"/>
              <a:t>IOT</a:t>
            </a:r>
          </a:p>
          <a:p>
            <a:pPr lvl="1"/>
            <a:endParaRPr lang="en-US" dirty="0"/>
          </a:p>
          <a:p>
            <a:pPr lvl="1"/>
            <a:endParaRPr lang="en-US" dirty="0"/>
          </a:p>
        </p:txBody>
      </p:sp>
      <p:sp>
        <p:nvSpPr>
          <p:cNvPr id="5" name="Text Placeholder 4"/>
          <p:cNvSpPr>
            <a:spLocks noGrp="1"/>
          </p:cNvSpPr>
          <p:nvPr>
            <p:ph type="body" sz="quarter" idx="11"/>
          </p:nvPr>
        </p:nvSpPr>
        <p:spPr>
          <a:xfrm>
            <a:off x="6675374" y="1212849"/>
            <a:ext cx="5485621" cy="5287601"/>
          </a:xfrm>
        </p:spPr>
        <p:txBody>
          <a:bodyPr/>
          <a:lstStyle/>
          <a:p>
            <a:r>
              <a:rPr lang="en-US" dirty="0"/>
              <a:t>Office 365</a:t>
            </a:r>
          </a:p>
          <a:p>
            <a:pPr lvl="1"/>
            <a:r>
              <a:rPr lang="en-US" dirty="0"/>
              <a:t>Microsoft Graph API</a:t>
            </a:r>
          </a:p>
          <a:p>
            <a:endParaRPr lang="en-US" sz="2000" dirty="0"/>
          </a:p>
          <a:p>
            <a:r>
              <a:rPr lang="en-US" dirty="0"/>
              <a:t>Visual Studio Team Services</a:t>
            </a:r>
          </a:p>
          <a:p>
            <a:pPr lvl="1"/>
            <a:r>
              <a:rPr lang="en-US" dirty="0"/>
              <a:t>Source Control integration (GIT)</a:t>
            </a:r>
          </a:p>
          <a:p>
            <a:pPr lvl="1"/>
            <a:r>
              <a:rPr lang="en-US" dirty="0"/>
              <a:t>Continuous Integration &amp; Delivery</a:t>
            </a:r>
          </a:p>
          <a:p>
            <a:pPr lvl="1"/>
            <a:endParaRPr lang="en-US" dirty="0"/>
          </a:p>
          <a:p>
            <a:pPr lvl="1">
              <a:spcBef>
                <a:spcPts val="1224"/>
              </a:spcBef>
              <a:buClr>
                <a:srgbClr val="505050"/>
              </a:buClr>
            </a:pPr>
            <a:r>
              <a:rPr lang="en-US" sz="3600" dirty="0">
                <a:gradFill>
                  <a:gsLst>
                    <a:gs pos="1250">
                      <a:srgbClr val="32145A"/>
                    </a:gs>
                    <a:gs pos="99000">
                      <a:srgbClr val="32145A"/>
                    </a:gs>
                  </a:gsLst>
                  <a:lin ang="5400000" scaled="0"/>
                </a:gradFill>
                <a:latin typeface="Segoe UI Light"/>
              </a:rPr>
              <a:t>Power BI</a:t>
            </a:r>
          </a:p>
          <a:p>
            <a:pPr lvl="1"/>
            <a:r>
              <a:rPr lang="en-US" dirty="0">
                <a:gradFill>
                  <a:gsLst>
                    <a:gs pos="1250">
                      <a:srgbClr val="505050"/>
                    </a:gs>
                    <a:gs pos="100000">
                      <a:srgbClr val="505050"/>
                    </a:gs>
                  </a:gsLst>
                  <a:lin ang="5400000" scaled="0"/>
                </a:gradFill>
              </a:rPr>
              <a:t>Reports, data sources</a:t>
            </a:r>
          </a:p>
          <a:p>
            <a:pPr lvl="1"/>
            <a:endParaRPr lang="en-US" dirty="0"/>
          </a:p>
          <a:p>
            <a:pPr lvl="1"/>
            <a:endParaRPr lang="en-US" dirty="0"/>
          </a:p>
        </p:txBody>
      </p:sp>
    </p:spTree>
    <p:extLst>
      <p:ext uri="{BB962C8B-B14F-4D97-AF65-F5344CB8AC3E}">
        <p14:creationId xmlns:p14="http://schemas.microsoft.com/office/powerpoint/2010/main" val="797548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Hands On Labs</a:t>
            </a:r>
          </a:p>
        </p:txBody>
      </p:sp>
    </p:spTree>
    <p:extLst>
      <p:ext uri="{BB962C8B-B14F-4D97-AF65-F5344CB8AC3E}">
        <p14:creationId xmlns:p14="http://schemas.microsoft.com/office/powerpoint/2010/main" val="141748339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16320"/>
          </a:xfrm>
        </p:spPr>
        <p:txBody>
          <a:bodyPr/>
          <a:lstStyle/>
          <a:p>
            <a:r>
              <a:rPr lang="en-US" dirty="0"/>
              <a:t>Create O365 Developer Tenant</a:t>
            </a:r>
          </a:p>
          <a:p>
            <a:r>
              <a:rPr lang="en-US" dirty="0"/>
              <a:t>Connect Azure subscription (Pass or Trial)</a:t>
            </a:r>
          </a:p>
          <a:p>
            <a:r>
              <a:rPr lang="en-US" dirty="0"/>
              <a:t>Take prepared image or run locally, walk through the tools that are available for your platform</a:t>
            </a:r>
          </a:p>
          <a:p>
            <a:pPr lvl="1"/>
            <a:r>
              <a:rPr lang="en-US" dirty="0"/>
              <a:t>.NET, Node.JS, Java | Windows. </a:t>
            </a:r>
          </a:p>
          <a:p>
            <a:r>
              <a:rPr lang="en-US" dirty="0"/>
              <a:t>Run ARM Template to scaffold out resources</a:t>
            </a:r>
          </a:p>
        </p:txBody>
      </p:sp>
      <p:sp>
        <p:nvSpPr>
          <p:cNvPr id="3" name="Title 2"/>
          <p:cNvSpPr>
            <a:spLocks noGrp="1"/>
          </p:cNvSpPr>
          <p:nvPr>
            <p:ph type="title"/>
          </p:nvPr>
        </p:nvSpPr>
        <p:spPr/>
        <p:txBody>
          <a:bodyPr/>
          <a:lstStyle/>
          <a:p>
            <a:r>
              <a:rPr lang="en-US"/>
              <a:t>HOL 1: Setting up your developer environment</a:t>
            </a:r>
            <a:endParaRPr lang="en-US" dirty="0"/>
          </a:p>
        </p:txBody>
      </p:sp>
    </p:spTree>
    <p:extLst>
      <p:ext uri="{BB962C8B-B14F-4D97-AF65-F5344CB8AC3E}">
        <p14:creationId xmlns:p14="http://schemas.microsoft.com/office/powerpoint/2010/main" val="4222031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339650"/>
          </a:xfrm>
        </p:spPr>
        <p:txBody>
          <a:bodyPr/>
          <a:lstStyle/>
          <a:p>
            <a:r>
              <a:rPr lang="en-US" dirty="0"/>
              <a:t>Starting with provisioned resource group</a:t>
            </a:r>
          </a:p>
          <a:p>
            <a:r>
              <a:rPr lang="en-US" dirty="0"/>
              <a:t>Select front end app (.NET/Node.js/Java)</a:t>
            </a:r>
          </a:p>
          <a:p>
            <a:r>
              <a:rPr lang="en-US" dirty="0"/>
              <a:t>Connect to deployed API</a:t>
            </a:r>
          </a:p>
          <a:p>
            <a:r>
              <a:rPr lang="en-US" dirty="0"/>
              <a:t>Add blob storage</a:t>
            </a:r>
          </a:p>
          <a:p>
            <a:r>
              <a:rPr lang="en-US" dirty="0"/>
              <a:t>Add queueing</a:t>
            </a:r>
          </a:p>
          <a:p>
            <a:r>
              <a:rPr lang="en-US" dirty="0"/>
              <a:t>Add </a:t>
            </a:r>
            <a:r>
              <a:rPr lang="en-US" dirty="0" err="1"/>
              <a:t>Redis</a:t>
            </a:r>
            <a:r>
              <a:rPr lang="en-US" dirty="0"/>
              <a:t> cache</a:t>
            </a:r>
          </a:p>
          <a:p>
            <a:r>
              <a:rPr lang="en-US" dirty="0"/>
              <a:t>Stretch: Image resizing with Azure Functions</a:t>
            </a:r>
          </a:p>
        </p:txBody>
      </p:sp>
      <p:sp>
        <p:nvSpPr>
          <p:cNvPr id="2" name="Title 1"/>
          <p:cNvSpPr>
            <a:spLocks noGrp="1"/>
          </p:cNvSpPr>
          <p:nvPr>
            <p:ph type="title"/>
          </p:nvPr>
        </p:nvSpPr>
        <p:spPr/>
        <p:txBody>
          <a:bodyPr/>
          <a:lstStyle/>
          <a:p>
            <a:r>
              <a:rPr lang="en-US"/>
              <a:t>HOL 2: Building modern cloud apps</a:t>
            </a:r>
            <a:endParaRPr lang="en-US" dirty="0"/>
          </a:p>
        </p:txBody>
      </p:sp>
    </p:spTree>
    <p:extLst>
      <p:ext uri="{BB962C8B-B14F-4D97-AF65-F5344CB8AC3E}">
        <p14:creationId xmlns:p14="http://schemas.microsoft.com/office/powerpoint/2010/main" val="103508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302250"/>
          </a:xfrm>
        </p:spPr>
        <p:txBody>
          <a:bodyPr>
            <a:normAutofit/>
          </a:bodyPr>
          <a:lstStyle/>
          <a:p>
            <a:r>
              <a:rPr lang="en-US" dirty="0"/>
              <a:t>Create AAD Application</a:t>
            </a:r>
          </a:p>
          <a:p>
            <a:r>
              <a:rPr lang="en-US" dirty="0"/>
              <a:t>Add authentication to app</a:t>
            </a:r>
          </a:p>
          <a:p>
            <a:r>
              <a:rPr lang="en-US" dirty="0"/>
              <a:t>Add profile page</a:t>
            </a:r>
          </a:p>
          <a:p>
            <a:r>
              <a:rPr lang="en-US" dirty="0"/>
              <a:t>Add graph API call to get user data for profile page</a:t>
            </a:r>
          </a:p>
          <a:p>
            <a:r>
              <a:rPr lang="en-US" dirty="0"/>
              <a:t>Populate first &amp; last name of the new incident form with first name &amp; last name from Graph/token</a:t>
            </a:r>
          </a:p>
          <a:p>
            <a:r>
              <a:rPr lang="en-US" dirty="0"/>
              <a:t>Send Email via Graph on new incident creation</a:t>
            </a:r>
          </a:p>
          <a:p>
            <a:r>
              <a:rPr lang="en-US" dirty="0"/>
              <a:t>Stretch: Add calendar event on new incident creation</a:t>
            </a:r>
          </a:p>
        </p:txBody>
      </p:sp>
      <p:sp>
        <p:nvSpPr>
          <p:cNvPr id="2" name="Title 1"/>
          <p:cNvSpPr>
            <a:spLocks noGrp="1"/>
          </p:cNvSpPr>
          <p:nvPr>
            <p:ph type="title"/>
          </p:nvPr>
        </p:nvSpPr>
        <p:spPr/>
        <p:txBody>
          <a:bodyPr>
            <a:normAutofit fontScale="90000"/>
          </a:bodyPr>
          <a:lstStyle/>
          <a:p>
            <a:r>
              <a:rPr lang="en-US" dirty="0"/>
              <a:t>HOL 3: Identity with Azure AD and Office 365 APIs</a:t>
            </a:r>
          </a:p>
        </p:txBody>
      </p:sp>
    </p:spTree>
    <p:extLst>
      <p:ext uri="{BB962C8B-B14F-4D97-AF65-F5344CB8AC3E}">
        <p14:creationId xmlns:p14="http://schemas.microsoft.com/office/powerpoint/2010/main" val="2890623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730252"/>
          </a:xfrm>
        </p:spPr>
        <p:txBody>
          <a:bodyPr/>
          <a:lstStyle/>
          <a:p>
            <a:r>
              <a:rPr lang="en-US" dirty="0"/>
              <a:t>Create Visual Studio Team Services (VSTS) Online account</a:t>
            </a:r>
          </a:p>
          <a:p>
            <a:r>
              <a:rPr lang="en-US" dirty="0"/>
              <a:t>Create </a:t>
            </a:r>
            <a:r>
              <a:rPr lang="en-US" dirty="0" err="1"/>
              <a:t>Git</a:t>
            </a:r>
            <a:r>
              <a:rPr lang="en-US" dirty="0"/>
              <a:t> repository</a:t>
            </a:r>
          </a:p>
          <a:p>
            <a:r>
              <a:rPr lang="en-US" dirty="0"/>
              <a:t>Clone </a:t>
            </a:r>
            <a:r>
              <a:rPr lang="en-US" dirty="0" err="1"/>
              <a:t>Git</a:t>
            </a:r>
            <a:r>
              <a:rPr lang="en-US" dirty="0"/>
              <a:t> repo locally</a:t>
            </a:r>
          </a:p>
          <a:p>
            <a:r>
              <a:rPr lang="en-US" dirty="0"/>
              <a:t>Push code into VSTS</a:t>
            </a:r>
          </a:p>
          <a:p>
            <a:r>
              <a:rPr lang="en-US" dirty="0"/>
              <a:t>Create CI pipeline for build</a:t>
            </a:r>
          </a:p>
          <a:p>
            <a:r>
              <a:rPr lang="en-US" dirty="0"/>
              <a:t>Ends with published artifacts</a:t>
            </a:r>
          </a:p>
        </p:txBody>
      </p:sp>
      <p:sp>
        <p:nvSpPr>
          <p:cNvPr id="2" name="Title 1"/>
          <p:cNvSpPr>
            <a:spLocks noGrp="1"/>
          </p:cNvSpPr>
          <p:nvPr>
            <p:ph type="title"/>
          </p:nvPr>
        </p:nvSpPr>
        <p:spPr/>
        <p:txBody>
          <a:bodyPr/>
          <a:lstStyle/>
          <a:p>
            <a:r>
              <a:rPr lang="en-US"/>
              <a:t>HOL 4: DevOps with Azure and VSTS</a:t>
            </a:r>
            <a:endParaRPr lang="en-US" dirty="0"/>
          </a:p>
        </p:txBody>
      </p:sp>
    </p:spTree>
    <p:extLst>
      <p:ext uri="{BB962C8B-B14F-4D97-AF65-F5344CB8AC3E}">
        <p14:creationId xmlns:p14="http://schemas.microsoft.com/office/powerpoint/2010/main" val="3481618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Introduction</a:t>
            </a:r>
          </a:p>
        </p:txBody>
      </p:sp>
      <p:sp>
        <p:nvSpPr>
          <p:cNvPr id="3" name="Text Placeholder 2"/>
          <p:cNvSpPr>
            <a:spLocks noGrp="1"/>
          </p:cNvSpPr>
          <p:nvPr>
            <p:ph type="body" sz="quarter" idx="10"/>
          </p:nvPr>
        </p:nvSpPr>
        <p:spPr>
          <a:xfrm>
            <a:off x="274638" y="1212850"/>
            <a:ext cx="11887200" cy="4462760"/>
          </a:xfrm>
        </p:spPr>
        <p:txBody>
          <a:bodyPr/>
          <a:lstStyle/>
          <a:p>
            <a:r>
              <a:rPr lang="en-US" dirty="0"/>
              <a:t>Who am I?</a:t>
            </a:r>
          </a:p>
          <a:p>
            <a:r>
              <a:rPr lang="en-US" dirty="0"/>
              <a:t>Who are you?</a:t>
            </a:r>
          </a:p>
          <a:p>
            <a:pPr lvl="1"/>
            <a:r>
              <a:rPr lang="en-US" dirty="0"/>
              <a:t>Company and role</a:t>
            </a:r>
          </a:p>
          <a:p>
            <a:pPr lvl="1"/>
            <a:r>
              <a:rPr lang="en-US" dirty="0"/>
              <a:t>Experience with cloud</a:t>
            </a:r>
          </a:p>
          <a:p>
            <a:pPr lvl="1"/>
            <a:endParaRPr lang="en-US" dirty="0"/>
          </a:p>
          <a:p>
            <a:pPr lvl="1"/>
            <a:r>
              <a:rPr lang="en-US" dirty="0"/>
              <a:t>What is your platform of choice?</a:t>
            </a:r>
          </a:p>
          <a:p>
            <a:pPr lvl="1"/>
            <a:r>
              <a:rPr lang="en-US" dirty="0"/>
              <a:t>What are you looking to learn?</a:t>
            </a:r>
          </a:p>
          <a:p>
            <a:endParaRPr lang="en-US" dirty="0"/>
          </a:p>
          <a:p>
            <a:r>
              <a:rPr lang="en-US" dirty="0"/>
              <a:t>What is Azure?</a:t>
            </a:r>
          </a:p>
        </p:txBody>
      </p:sp>
    </p:spTree>
    <p:extLst>
      <p:ext uri="{BB962C8B-B14F-4D97-AF65-F5344CB8AC3E}">
        <p14:creationId xmlns:p14="http://schemas.microsoft.com/office/powerpoint/2010/main" val="2985744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120854"/>
          </a:xfrm>
        </p:spPr>
        <p:txBody>
          <a:bodyPr/>
          <a:lstStyle/>
          <a:p>
            <a:r>
              <a:rPr lang="en-US" dirty="0"/>
              <a:t>Create ARM template for web app in VS</a:t>
            </a:r>
          </a:p>
          <a:p>
            <a:r>
              <a:rPr lang="en-US" dirty="0"/>
              <a:t>Deploy using VSTS</a:t>
            </a:r>
          </a:p>
          <a:p>
            <a:r>
              <a:rPr lang="en-US" dirty="0"/>
              <a:t>Create 1 Production environment</a:t>
            </a:r>
          </a:p>
          <a:p>
            <a:r>
              <a:rPr lang="en-US" dirty="0"/>
              <a:t>Configure Continuous deployment</a:t>
            </a:r>
          </a:p>
          <a:p>
            <a:endParaRPr lang="en-US" dirty="0"/>
          </a:p>
        </p:txBody>
      </p:sp>
      <p:sp>
        <p:nvSpPr>
          <p:cNvPr id="2" name="Title 1"/>
          <p:cNvSpPr>
            <a:spLocks noGrp="1"/>
          </p:cNvSpPr>
          <p:nvPr>
            <p:ph type="title"/>
          </p:nvPr>
        </p:nvSpPr>
        <p:spPr/>
        <p:txBody>
          <a:bodyPr/>
          <a:lstStyle/>
          <a:p>
            <a:r>
              <a:rPr lang="en-US"/>
              <a:t>HOL 5: Infrastructure as code with (ARM)</a:t>
            </a:r>
            <a:endParaRPr lang="en-US" dirty="0"/>
          </a:p>
        </p:txBody>
      </p:sp>
    </p:spTree>
    <p:extLst>
      <p:ext uri="{BB962C8B-B14F-4D97-AF65-F5344CB8AC3E}">
        <p14:creationId xmlns:p14="http://schemas.microsoft.com/office/powerpoint/2010/main" val="3620859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542782"/>
          </a:xfrm>
        </p:spPr>
        <p:txBody>
          <a:bodyPr/>
          <a:lstStyle/>
          <a:p>
            <a:r>
              <a:rPr lang="en-US" dirty="0"/>
              <a:t>Add App Insights resource to Azure</a:t>
            </a:r>
          </a:p>
          <a:p>
            <a:r>
              <a:rPr lang="en-US" dirty="0"/>
              <a:t>Add App Insights to application server side</a:t>
            </a:r>
          </a:p>
          <a:p>
            <a:pPr lvl="1"/>
            <a:r>
              <a:rPr lang="en-US" dirty="0"/>
              <a:t>Monitor the API call</a:t>
            </a:r>
          </a:p>
          <a:p>
            <a:r>
              <a:rPr lang="en-US" dirty="0"/>
              <a:t>Add client side library</a:t>
            </a:r>
          </a:p>
          <a:p>
            <a:pPr lvl="1"/>
            <a:r>
              <a:rPr lang="en-US" dirty="0"/>
              <a:t>Dashboard custom event to capture dashboard views</a:t>
            </a:r>
          </a:p>
          <a:p>
            <a:r>
              <a:rPr lang="en-US" dirty="0"/>
              <a:t>Create availability test that test the dashboard</a:t>
            </a:r>
          </a:p>
          <a:p>
            <a:r>
              <a:rPr lang="en-US" dirty="0"/>
              <a:t>Stretch - Create custom metric around the API call</a:t>
            </a:r>
          </a:p>
          <a:p>
            <a:endParaRPr lang="en-US" dirty="0"/>
          </a:p>
        </p:txBody>
      </p:sp>
      <p:sp>
        <p:nvSpPr>
          <p:cNvPr id="2" name="Title 1"/>
          <p:cNvSpPr>
            <a:spLocks noGrp="1"/>
          </p:cNvSpPr>
          <p:nvPr>
            <p:ph type="title"/>
          </p:nvPr>
        </p:nvSpPr>
        <p:spPr/>
        <p:txBody>
          <a:bodyPr>
            <a:normAutofit fontScale="90000"/>
          </a:bodyPr>
          <a:lstStyle/>
          <a:p>
            <a:r>
              <a:rPr lang="en-US" dirty="0"/>
              <a:t>HOL 6: Monitoring applications with App Insights</a:t>
            </a:r>
          </a:p>
          <a:p>
            <a:endParaRPr lang="en-US" dirty="0"/>
          </a:p>
          <a:p>
            <a:endParaRPr lang="en-US" dirty="0"/>
          </a:p>
        </p:txBody>
      </p:sp>
    </p:spTree>
    <p:extLst>
      <p:ext uri="{BB962C8B-B14F-4D97-AF65-F5344CB8AC3E}">
        <p14:creationId xmlns:p14="http://schemas.microsoft.com/office/powerpoint/2010/main" val="2211970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619452"/>
          </a:xfrm>
        </p:spPr>
        <p:txBody>
          <a:bodyPr/>
          <a:lstStyle/>
          <a:p>
            <a:r>
              <a:rPr lang="en-US" dirty="0"/>
              <a:t>Set up the developing environment to support the creation of bot applications</a:t>
            </a:r>
          </a:p>
          <a:p>
            <a:r>
              <a:rPr lang="en-US" dirty="0"/>
              <a:t>Create your own bot from scratch</a:t>
            </a:r>
          </a:p>
          <a:p>
            <a:r>
              <a:rPr lang="en-US" dirty="0"/>
              <a:t>Create your own bot using Azure Bot Service</a:t>
            </a:r>
          </a:p>
          <a:p>
            <a:r>
              <a:rPr lang="en-US" dirty="0"/>
              <a:t>Hosting your bot in Azure</a:t>
            </a:r>
          </a:p>
          <a:p>
            <a:endParaRPr lang="en-US" dirty="0"/>
          </a:p>
        </p:txBody>
      </p:sp>
      <p:sp>
        <p:nvSpPr>
          <p:cNvPr id="3" name="Title 2"/>
          <p:cNvSpPr>
            <a:spLocks noGrp="1"/>
          </p:cNvSpPr>
          <p:nvPr>
            <p:ph type="title"/>
          </p:nvPr>
        </p:nvSpPr>
        <p:spPr/>
        <p:txBody>
          <a:bodyPr/>
          <a:lstStyle/>
          <a:p>
            <a:r>
              <a:rPr lang="en-US" dirty="0"/>
              <a:t>HOL 7 – Cognitive </a:t>
            </a:r>
            <a:r>
              <a:rPr lang="en-US"/>
              <a:t>Services and Bots</a:t>
            </a:r>
            <a:endParaRPr lang="en-US" dirty="0"/>
          </a:p>
        </p:txBody>
      </p:sp>
    </p:spTree>
    <p:extLst>
      <p:ext uri="{BB962C8B-B14F-4D97-AF65-F5344CB8AC3E}">
        <p14:creationId xmlns:p14="http://schemas.microsoft.com/office/powerpoint/2010/main" val="55835924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58445"/>
          </a:xfrm>
        </p:spPr>
        <p:txBody>
          <a:bodyPr/>
          <a:lstStyle/>
          <a:p>
            <a:pPr marL="0" indent="0">
              <a:buNone/>
            </a:pPr>
            <a:r>
              <a:rPr lang="en-US" dirty="0" err="1"/>
              <a:t>PowerBI</a:t>
            </a:r>
            <a:endParaRPr lang="en-US" dirty="0"/>
          </a:p>
          <a:p>
            <a:r>
              <a:rPr lang="en-US" dirty="0"/>
              <a:t>Connect to data in Cosmos DB using Power BI</a:t>
            </a:r>
          </a:p>
          <a:p>
            <a:r>
              <a:rPr lang="en-US" dirty="0"/>
              <a:t>Add a calculated column to a Power BI report</a:t>
            </a:r>
          </a:p>
          <a:p>
            <a:r>
              <a:rPr lang="en-US" dirty="0"/>
              <a:t>Publish and view a report to the Power BI service</a:t>
            </a:r>
          </a:p>
          <a:p>
            <a:pPr marL="0" indent="0">
              <a:buNone/>
            </a:pPr>
            <a:r>
              <a:rPr lang="en-US" dirty="0"/>
              <a:t>IOT</a:t>
            </a:r>
          </a:p>
          <a:p>
            <a:r>
              <a:rPr lang="en-US" dirty="0"/>
              <a:t>Install the Arduino SDK</a:t>
            </a:r>
          </a:p>
          <a:p>
            <a:r>
              <a:rPr lang="en-US" dirty="0"/>
              <a:t>Connect with VS and create connection solution</a:t>
            </a:r>
          </a:p>
          <a:p>
            <a:r>
              <a:rPr lang="en-US" dirty="0"/>
              <a:t>Deploy and Test</a:t>
            </a:r>
          </a:p>
          <a:p>
            <a:r>
              <a:rPr lang="en-US" dirty="0"/>
              <a:t>NOTE: use your phone’s Hotspot  NOT the MSFTGUEST</a:t>
            </a:r>
          </a:p>
        </p:txBody>
      </p:sp>
      <p:sp>
        <p:nvSpPr>
          <p:cNvPr id="3" name="Title 2"/>
          <p:cNvSpPr>
            <a:spLocks noGrp="1"/>
          </p:cNvSpPr>
          <p:nvPr>
            <p:ph type="title"/>
          </p:nvPr>
        </p:nvSpPr>
        <p:spPr/>
        <p:txBody>
          <a:bodyPr/>
          <a:lstStyle/>
          <a:p>
            <a:r>
              <a:rPr lang="en-US" dirty="0"/>
              <a:t>HOL 8 – Power BI / IOT</a:t>
            </a:r>
          </a:p>
        </p:txBody>
      </p:sp>
    </p:spTree>
    <p:extLst>
      <p:ext uri="{BB962C8B-B14F-4D97-AF65-F5344CB8AC3E}">
        <p14:creationId xmlns:p14="http://schemas.microsoft.com/office/powerpoint/2010/main" val="9237768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75481" y="1212850"/>
            <a:ext cx="11885514" cy="5016758"/>
          </a:xfrm>
        </p:spPr>
        <p:txBody>
          <a:bodyPr/>
          <a:lstStyle/>
          <a:p>
            <a:r>
              <a:rPr lang="en-US" dirty="0"/>
              <a:t>Provide a jumpstart on development for Azure and Office 365</a:t>
            </a:r>
          </a:p>
          <a:p>
            <a:r>
              <a:rPr lang="en-US" dirty="0"/>
              <a:t>Understand the options for your platform of choice</a:t>
            </a:r>
          </a:p>
          <a:p>
            <a:pPr lvl="1"/>
            <a:r>
              <a:rPr lang="en-US" dirty="0"/>
              <a:t>Windows, Linux, OSX</a:t>
            </a:r>
          </a:p>
          <a:p>
            <a:endParaRPr lang="en-US" dirty="0"/>
          </a:p>
          <a:p>
            <a:r>
              <a:rPr lang="en-US" dirty="0"/>
              <a:t>What is Azure? What is the Microsoft Cloud?</a:t>
            </a:r>
          </a:p>
          <a:p>
            <a:endParaRPr lang="en-US" dirty="0"/>
          </a:p>
          <a:p>
            <a:r>
              <a:rPr lang="en-US" dirty="0"/>
              <a:t>CODE, CODE, CODE</a:t>
            </a:r>
          </a:p>
        </p:txBody>
      </p:sp>
    </p:spTree>
    <p:extLst>
      <p:ext uri="{BB962C8B-B14F-4D97-AF65-F5344CB8AC3E}">
        <p14:creationId xmlns:p14="http://schemas.microsoft.com/office/powerpoint/2010/main" val="822752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6175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68578"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5075399"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38222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68904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7167" y="296184"/>
            <a:ext cx="11884506" cy="917314"/>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05">
              <a:defRPr/>
            </a:pPr>
            <a:r>
              <a:rPr lang="en-US" sz="4797" dirty="0"/>
              <a:t>Microsoft Cloud</a:t>
            </a:r>
          </a:p>
        </p:txBody>
      </p:sp>
      <p:sp>
        <p:nvSpPr>
          <p:cNvPr id="51" name="Business apps"/>
          <p:cNvSpPr/>
          <p:nvPr/>
        </p:nvSpPr>
        <p:spPr>
          <a:xfrm>
            <a:off x="2960534" y="2579793"/>
            <a:ext cx="1659530"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606435" y="2579793"/>
            <a:ext cx="1755976"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671956" y="1252141"/>
            <a:ext cx="2817711" cy="2555175"/>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Secure Productive Enterprise &amp;</a:t>
            </a:r>
          </a:p>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382222" y="2081813"/>
            <a:ext cx="2218968" cy="1729704"/>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Microsoft AI</a:t>
            </a:r>
          </a:p>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10111838" y="2516546"/>
            <a:ext cx="1083336" cy="533560"/>
          </a:xfrm>
          <a:prstGeom prst="rect">
            <a:avLst/>
          </a:prstGeom>
        </p:spPr>
        <p:txBody>
          <a:bodyPr wrap="none">
            <a:spAutoFit/>
          </a:bodyPr>
          <a:lstStyle/>
          <a:p>
            <a:pPr algn="ctr" defTabSz="932239">
              <a:defRPr/>
            </a:pPr>
            <a:r>
              <a:rPr lang="en-US" sz="2800"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67841" y="5012529"/>
            <a:ext cx="10435263" cy="14686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1896" rtlCol="0" anchor="ctr"/>
          <a:lstStyle/>
          <a:p>
            <a:pPr algn="ctr" defTabSz="914224">
              <a:defRPr/>
            </a:pPr>
            <a:r>
              <a:rPr lang="en-US" sz="4896" kern="0" spc="-122" dirty="0">
                <a:solidFill>
                  <a:schemeClr val="bg1"/>
                </a:solidFill>
                <a:latin typeface="Segoe UI Light" panose="020B0502040204020203" pitchFamily="34" charset="0"/>
                <a:cs typeface="Segoe UI Light" panose="020B0502040204020203" pitchFamily="34" charset="0"/>
              </a:rPr>
              <a:t>200+ Cloud Services</a:t>
            </a:r>
          </a:p>
          <a:p>
            <a:pPr algn="ctr" defTabSz="914224">
              <a:defRPr/>
            </a:pPr>
            <a:r>
              <a:rPr lang="en-US" sz="1957"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84" kern="0" dirty="0">
                <a:solidFill>
                  <a:schemeClr val="bg1"/>
                </a:solidFill>
                <a:latin typeface="Segoe UI Light" panose="020B0502040204020203" pitchFamily="34" charset="0"/>
                <a:cs typeface="Segoe UI Light" panose="020B0502040204020203" pitchFamily="34" charset="0"/>
              </a:rPr>
              <a:t>  </a:t>
            </a:r>
            <a:r>
              <a:rPr lang="en-US" sz="1684" kern="0" dirty="0">
                <a:solidFill>
                  <a:schemeClr val="bg1"/>
                </a:solidFill>
              </a:rPr>
              <a:t> </a:t>
            </a:r>
          </a:p>
          <a:p>
            <a:pPr algn="ctr" defTabSz="914224">
              <a:defRPr/>
            </a:pPr>
            <a:endParaRPr lang="en-US" sz="1684" kern="0" dirty="0">
              <a:solidFill>
                <a:schemeClr val="bg1"/>
              </a:solidFill>
            </a:endParaRPr>
          </a:p>
        </p:txBody>
      </p:sp>
      <p:sp>
        <p:nvSpPr>
          <p:cNvPr id="31" name="Rectangle 30"/>
          <p:cNvSpPr/>
          <p:nvPr/>
        </p:nvSpPr>
        <p:spPr>
          <a:xfrm>
            <a:off x="3844622" y="634124"/>
            <a:ext cx="2797413" cy="13987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50+</a:t>
            </a:r>
            <a:r>
              <a:rPr lang="en-US" sz="2936"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47245" y="2935524"/>
            <a:ext cx="995639" cy="439033"/>
          </a:xfrm>
          <a:prstGeom prst="rect">
            <a:avLst/>
          </a:prstGeom>
        </p:spPr>
      </p:pic>
      <p:sp>
        <p:nvSpPr>
          <p:cNvPr id="33" name="Rectangle 32"/>
          <p:cNvSpPr/>
          <p:nvPr/>
        </p:nvSpPr>
        <p:spPr>
          <a:xfrm>
            <a:off x="8605688" y="3543338"/>
            <a:ext cx="2797413" cy="139870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426" kern="0" dirty="0">
                <a:solidFill>
                  <a:schemeClr val="bg1"/>
                </a:solidFill>
                <a:latin typeface="Segoe UI Semibold" panose="020B0702040204020203" pitchFamily="34" charset="0"/>
                <a:cs typeface="Segoe UI Semibold" panose="020B0702040204020203" pitchFamily="34" charset="0"/>
              </a:rPr>
              <a:t>18+ </a:t>
            </a:r>
            <a:r>
              <a:rPr lang="en-US" sz="293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10037967" y="639481"/>
            <a:ext cx="1365137" cy="13987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85%</a:t>
            </a: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Fortune 500 users</a:t>
            </a:r>
          </a:p>
          <a:p>
            <a:pPr algn="ctr" defTabSz="914224">
              <a:lnSpc>
                <a:spcPct val="85000"/>
              </a:lnSpc>
              <a:defRPr/>
            </a:pPr>
            <a:endParaRPr lang="en-US" sz="1684" kern="0" dirty="0">
              <a:solidFill>
                <a:schemeClr val="bg1"/>
              </a:solidFill>
              <a:latin typeface="Segoe UI Light" panose="020B0502040204020203" pitchFamily="34" charset="0"/>
              <a:cs typeface="Segoe UI Light" panose="020B0502040204020203" pitchFamily="34" charset="0"/>
            </a:endParaRP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605693" y="639481"/>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641479" y="493989"/>
            <a:ext cx="1956697" cy="4448057"/>
          </a:xfrm>
          <a:prstGeom prst="rect">
            <a:avLst/>
          </a:prstGeom>
        </p:spPr>
      </p:pic>
      <p:sp>
        <p:nvSpPr>
          <p:cNvPr id="43" name="Rectangle 42"/>
          <p:cNvSpPr/>
          <p:nvPr/>
        </p:nvSpPr>
        <p:spPr>
          <a:xfrm>
            <a:off x="969198" y="2084744"/>
            <a:ext cx="2797413" cy="1398706"/>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2.4+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69198" y="639481"/>
            <a:ext cx="2797413" cy="13987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672" kern="0" dirty="0">
                <a:solidFill>
                  <a:schemeClr val="bg1"/>
                </a:solidFill>
                <a:latin typeface="Segoe UI Semibold" panose="020B0702040204020203" pitchFamily="34" charset="0"/>
                <a:cs typeface="Segoe UI Semibold" panose="020B0702040204020203" pitchFamily="34" charset="0"/>
              </a:rPr>
              <a:t>7+ </a:t>
            </a:r>
            <a:r>
              <a:rPr lang="en-US" sz="342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844622" y="2084744"/>
            <a:ext cx="2797413" cy="13987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30+ </a:t>
            </a:r>
            <a:r>
              <a:rPr lang="en-US" sz="2448" kern="0" dirty="0">
                <a:solidFill>
                  <a:schemeClr val="bg1"/>
                </a:solidFill>
                <a:latin typeface="Segoe UI Light" panose="020B0502040204020203" pitchFamily="34" charset="0"/>
                <a:cs typeface="Segoe UI Light" panose="020B0502040204020203" pitchFamily="34" charset="0"/>
              </a:rPr>
              <a:t>trillion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844622" y="3543338"/>
            <a:ext cx="2797413" cy="1398706"/>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endParaRPr lang="en-US" sz="1469"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69201" y="3543345"/>
            <a:ext cx="1365137" cy="13987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48+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401477" y="3543338"/>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599989" y="2090630"/>
            <a:ext cx="2797413" cy="1398706"/>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3.5+</a:t>
            </a:r>
            <a:r>
              <a:rPr lang="en-US" sz="2203"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712"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844627" y="3552329"/>
            <a:ext cx="2779638" cy="661879"/>
          </a:xfrm>
          <a:prstGeom prst="rect">
            <a:avLst/>
          </a:prstGeom>
        </p:spPr>
        <p:txBody>
          <a:bodyPr wrap="square">
            <a:spAutoFit/>
          </a:bodyPr>
          <a:lstStyle/>
          <a:p>
            <a:pPr algn="ctr" defTabSz="914224">
              <a:lnSpc>
                <a:spcPct val="85000"/>
              </a:lnSpc>
              <a:defRPr/>
            </a:pPr>
            <a:r>
              <a:rPr lang="en-US" sz="2644" kern="0" dirty="0">
                <a:solidFill>
                  <a:schemeClr val="bg1"/>
                </a:solidFill>
                <a:latin typeface="Segoe UI Semibold" panose="020B0702040204020203" pitchFamily="34" charset="0"/>
                <a:cs typeface="Segoe UI Semibold" panose="020B0702040204020203" pitchFamily="34" charset="0"/>
              </a:rPr>
              <a:t>400+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24318" y="1732139"/>
            <a:ext cx="1127892" cy="18129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67355" y="1732139"/>
            <a:ext cx="906361" cy="188826"/>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890919" y="2764057"/>
            <a:ext cx="2215552" cy="766993"/>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773532" y="4385221"/>
            <a:ext cx="2461724" cy="570771"/>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12467" y="2926862"/>
            <a:ext cx="2461724" cy="57077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840503" y="1593404"/>
            <a:ext cx="805654" cy="355259"/>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814017" y="1499209"/>
            <a:ext cx="1107775" cy="42562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511896" y="2829529"/>
            <a:ext cx="1712018" cy="511380"/>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42016" y="4453748"/>
            <a:ext cx="1409896" cy="498077"/>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75241" y="4394392"/>
            <a:ext cx="1208482" cy="43445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163547" y="4375559"/>
            <a:ext cx="2215552" cy="631084"/>
          </a:xfrm>
          <a:prstGeom prst="rect">
            <a:avLst/>
          </a:prstGeom>
        </p:spPr>
      </p:pic>
    </p:spTree>
    <p:extLst>
      <p:ext uri="{BB962C8B-B14F-4D97-AF65-F5344CB8AC3E}">
        <p14:creationId xmlns:p14="http://schemas.microsoft.com/office/powerpoint/2010/main" val="30880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bwMode="auto">
          <a:xfrm>
            <a:off x="8289350" y="496"/>
            <a:ext cx="4146243" cy="69940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TextBox 133"/>
          <p:cNvSpPr txBox="1"/>
          <p:nvPr/>
        </p:nvSpPr>
        <p:spPr>
          <a:xfrm>
            <a:off x="8255151" y="1983732"/>
            <a:ext cx="3955978" cy="3814109"/>
          </a:xfrm>
          <a:prstGeom prst="rect">
            <a:avLst/>
          </a:prstGeom>
          <a:noFill/>
        </p:spPr>
        <p:txBody>
          <a:bodyPr wrap="square" lIns="182828" tIns="146262" rIns="182828" bIns="146262" rtlCol="0">
            <a:spAutoFit/>
          </a:bodyPr>
          <a:lstStyle/>
          <a:p>
            <a:pPr algn="ctr" defTabSz="932384">
              <a:spcAft>
                <a:spcPts val="600"/>
              </a:spcAft>
              <a:defRPr/>
            </a:pPr>
            <a:r>
              <a:rPr lang="en-US" sz="7996">
                <a:solidFill>
                  <a:srgbClr val="FFFFFF"/>
                </a:solidFill>
                <a:latin typeface="Segoe UI Semilight"/>
                <a:ea typeface="Adobe Gothic Std B" panose="020B0800000000000000" pitchFamily="34" charset="-128"/>
                <a:cs typeface="Segoe UI Semibold" panose="020B0702040204020203" pitchFamily="34" charset="0"/>
              </a:rPr>
              <a:t>&gt;</a:t>
            </a:r>
            <a:r>
              <a:rPr lang="en-US" sz="11523" kern="0">
                <a:solidFill>
                  <a:srgbClr val="FFFFFF"/>
                </a:solidFill>
                <a:latin typeface="Segoe UI Semilight"/>
                <a:ea typeface="MS PGothic" panose="020B0600070205080204" pitchFamily="34" charset="-128"/>
                <a:cs typeface="Segoe UI Semibold" panose="020B0702040204020203" pitchFamily="34" charset="0"/>
              </a:rPr>
              <a:t>90</a:t>
            </a:r>
            <a:r>
              <a:rPr lang="en-US" sz="8157">
                <a:solidFill>
                  <a:srgbClr val="FFFFFF"/>
                </a:solidFill>
                <a:latin typeface="Segoe UI Semilight"/>
                <a:ea typeface="MS PGothic" panose="020B0600070205080204" pitchFamily="34" charset="-128"/>
                <a:cs typeface="Segoe UI Semibold" panose="020B0702040204020203" pitchFamily="34" charset="0"/>
              </a:rPr>
              <a:t>%</a:t>
            </a:r>
            <a:r>
              <a:rPr lang="en-US" sz="11523">
                <a:solidFill>
                  <a:srgbClr val="FFFFFF"/>
                </a:solidFill>
                <a:latin typeface="Segoe UI Semilight"/>
                <a:ea typeface="MS PGothic" panose="020B0600070205080204" pitchFamily="34" charset="-128"/>
                <a:cs typeface="Segoe UI Semibold" panose="020B0702040204020203" pitchFamily="34" charset="0"/>
              </a:rPr>
              <a:t> </a:t>
            </a:r>
            <a:br>
              <a:rPr lang="en-US" sz="5998">
                <a:solidFill>
                  <a:srgbClr val="FFFFFF"/>
                </a:solidFill>
                <a:latin typeface="Segoe UI Semilight"/>
                <a:ea typeface="MS PGothic" panose="020B0600070205080204" pitchFamily="34" charset="-128"/>
                <a:cs typeface="Segoe UI Semibold" panose="020B0702040204020203" pitchFamily="34" charset="0"/>
              </a:rPr>
            </a:br>
            <a:r>
              <a:rPr lang="en-US" sz="3199">
                <a:solidFill>
                  <a:srgbClr val="FFFFFF"/>
                </a:solidFill>
                <a:latin typeface="Segoe UI Light"/>
                <a:ea typeface="MS PGothic" panose="020B0600070205080204" pitchFamily="34" charset="-128"/>
                <a:cs typeface="Segoe UI Semibold" panose="020B0702040204020203" pitchFamily="34" charset="0"/>
              </a:rPr>
              <a:t>of Fortune 500 use Microsoft Cloud</a:t>
            </a:r>
            <a:endParaRPr lang="en-US" sz="3199">
              <a:solidFill>
                <a:srgbClr val="FFFFFF"/>
              </a:solidFill>
              <a:latin typeface="Segoe UI Light"/>
              <a:ea typeface="MS PGothic" panose="020B0600070205080204" pitchFamily="34" charset="-128"/>
            </a:endParaRPr>
          </a:p>
          <a:p>
            <a:pPr algn="ctr" defTabSz="932384">
              <a:spcAft>
                <a:spcPts val="600"/>
              </a:spcAft>
              <a:defRPr/>
            </a:pPr>
            <a:endParaRPr lang="en-US" sz="3998">
              <a:solidFill>
                <a:srgbClr val="FFFFFF"/>
              </a:solidFill>
              <a:latin typeface="Segoe UI Semilight"/>
              <a:ea typeface="MS PGothic" panose="020B0600070205080204" pitchFamily="34" charset="-128"/>
            </a:endParaRPr>
          </a:p>
        </p:txBody>
      </p:sp>
      <p:grpSp>
        <p:nvGrpSpPr>
          <p:cNvPr id="3" name="Group 2"/>
          <p:cNvGrpSpPr/>
          <p:nvPr/>
        </p:nvGrpSpPr>
        <p:grpSpPr>
          <a:xfrm>
            <a:off x="37372" y="658244"/>
            <a:ext cx="7930158" cy="5670431"/>
            <a:chOff x="35778" y="645396"/>
            <a:chExt cx="7775371" cy="5559751"/>
          </a:xfrm>
        </p:grpSpPr>
        <p:pic>
          <p:nvPicPr>
            <p:cNvPr id="76"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2764"/>
            <a:stretch/>
          </p:blipFill>
          <p:spPr>
            <a:xfrm>
              <a:off x="35778" y="753573"/>
              <a:ext cx="1566489" cy="720783"/>
            </a:xfrm>
            <a:prstGeom prst="rect">
              <a:avLst/>
            </a:prstGeom>
          </p:spPr>
        </p:pic>
        <p:pic>
          <p:nvPicPr>
            <p:cNvPr id="79" name="Picture 2" descr="http://logok.org/wp-content/uploads/2014/05/Walmart-Logo-slog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0291" y="681948"/>
              <a:ext cx="1152045" cy="86403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8062" y="645396"/>
              <a:ext cx="1249515" cy="937136"/>
            </a:xfrm>
            <a:prstGeom prst="rect">
              <a:avLst/>
            </a:prstGeom>
          </p:spPr>
        </p:pic>
        <p:pic>
          <p:nvPicPr>
            <p:cNvPr id="82" name="Picture 81"/>
            <p:cNvPicPr>
              <a:picLocks noChangeAspect="1"/>
            </p:cNvPicPr>
            <p:nvPr/>
          </p:nvPicPr>
          <p:blipFill>
            <a:blip r:embed="rId6">
              <a:clrChange>
                <a:clrFrom>
                  <a:srgbClr val="FFFFFF"/>
                </a:clrFrom>
                <a:clrTo>
                  <a:srgbClr val="FFFFFF">
                    <a:alpha val="0"/>
                  </a:srgbClr>
                </a:clrTo>
              </a:clrChange>
            </a:blip>
            <a:stretch>
              <a:fillRect/>
            </a:stretch>
          </p:blipFill>
          <p:spPr>
            <a:xfrm>
              <a:off x="5608171" y="933123"/>
              <a:ext cx="621354" cy="361683"/>
            </a:xfrm>
            <a:prstGeom prst="rect">
              <a:avLst/>
            </a:prstGeom>
          </p:spPr>
        </p:pic>
        <p:pic>
          <p:nvPicPr>
            <p:cNvPr id="83" name="Picture 8" descr="http://logok.org/wp-content/uploads/2014/07/Samsung-logo-2015-Nob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4027" y="1918015"/>
              <a:ext cx="1067122" cy="80034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52470" y="1005516"/>
              <a:ext cx="1050237" cy="216897"/>
            </a:xfrm>
            <a:prstGeom prst="rect">
              <a:avLst/>
            </a:prstGeom>
          </p:spPr>
        </p:pic>
        <p:pic>
          <p:nvPicPr>
            <p:cNvPr id="85" name="Picture 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968" y="2183765"/>
              <a:ext cx="1012109" cy="268841"/>
            </a:xfrm>
            <a:prstGeom prst="rect">
              <a:avLst/>
            </a:prstGeom>
          </p:spPr>
        </p:pic>
        <p:pic>
          <p:nvPicPr>
            <p:cNvPr id="89" name="Picture 8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46505" y="2148241"/>
              <a:ext cx="1012628" cy="339889"/>
            </a:xfrm>
            <a:prstGeom prst="rect">
              <a:avLst/>
            </a:prstGeom>
          </p:spPr>
        </p:pic>
        <p:pic>
          <p:nvPicPr>
            <p:cNvPr id="92" name="Picture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1951" y="3421008"/>
              <a:ext cx="1114143" cy="254751"/>
            </a:xfrm>
            <a:prstGeom prst="rect">
              <a:avLst/>
            </a:prstGeom>
          </p:spPr>
        </p:pic>
        <p:pic>
          <p:nvPicPr>
            <p:cNvPr id="93" name="Picture 9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19858" y="3485476"/>
              <a:ext cx="981250" cy="186331"/>
            </a:xfrm>
            <a:prstGeom prst="rect">
              <a:avLst/>
            </a:prstGeom>
          </p:spPr>
        </p:pic>
        <p:pic>
          <p:nvPicPr>
            <p:cNvPr id="98" name="Picture 9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913011" y="3506533"/>
              <a:ext cx="986604" cy="144216"/>
            </a:xfrm>
            <a:prstGeom prst="rect">
              <a:avLst/>
            </a:prstGeom>
          </p:spPr>
        </p:pic>
        <p:pic>
          <p:nvPicPr>
            <p:cNvPr id="100" name="Picture 2" descr="http://pngimg.com/upload/car_logo_PNG1666.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92254" y="3401977"/>
              <a:ext cx="921131" cy="35332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765074" y="3433779"/>
              <a:ext cx="1025029" cy="289724"/>
            </a:xfrm>
            <a:prstGeom prst="rect">
              <a:avLst/>
            </a:prstGeom>
          </p:spPr>
        </p:pic>
        <p:pic>
          <p:nvPicPr>
            <p:cNvPr id="104" name="Picture 10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7605" y="4441857"/>
              <a:ext cx="642834" cy="642834"/>
            </a:xfrm>
            <a:prstGeom prst="rect">
              <a:avLst/>
            </a:prstGeom>
          </p:spPr>
        </p:pic>
        <p:pic>
          <p:nvPicPr>
            <p:cNvPr id="110" name="Picture 4" descr="https://upload.wikimedia.org/wikipedia/commons/a/ab/Logo_EY.gif"/>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336916" y="4409462"/>
              <a:ext cx="631806" cy="70762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355876" y="4492920"/>
              <a:ext cx="1125945" cy="540709"/>
            </a:xfrm>
            <a:prstGeom prst="rect">
              <a:avLst/>
            </a:prstGeom>
          </p:spPr>
        </p:pic>
        <p:pic>
          <p:nvPicPr>
            <p:cNvPr id="115" name="Picture 114"/>
            <p:cNvPicPr>
              <a:picLocks noChangeAspect="1"/>
            </p:cNvPicPr>
            <p:nvPr/>
          </p:nvPicPr>
          <p:blipFill>
            <a:blip r:embed="rId19">
              <a:clrChange>
                <a:clrFrom>
                  <a:srgbClr val="FFFFFF"/>
                </a:clrFrom>
                <a:clrTo>
                  <a:srgbClr val="FFFFFF">
                    <a:alpha val="0"/>
                  </a:srgbClr>
                </a:clrTo>
              </a:clrChange>
            </a:blip>
            <a:stretch>
              <a:fillRect/>
            </a:stretch>
          </p:blipFill>
          <p:spPr>
            <a:xfrm>
              <a:off x="1662715" y="5586585"/>
              <a:ext cx="895536" cy="436725"/>
            </a:xfrm>
            <a:prstGeom prst="rect">
              <a:avLst/>
            </a:prstGeom>
          </p:spPr>
        </p:pic>
        <p:pic>
          <p:nvPicPr>
            <p:cNvPr id="116" name="Picture 11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892394" y="5591028"/>
              <a:ext cx="1027839" cy="427838"/>
            </a:xfrm>
            <a:prstGeom prst="rect">
              <a:avLst/>
            </a:prstGeom>
          </p:spPr>
        </p:pic>
        <p:pic>
          <p:nvPicPr>
            <p:cNvPr id="117" name="Picture 11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163044" y="5676482"/>
              <a:ext cx="979550" cy="256931"/>
            </a:xfrm>
            <a:prstGeom prst="rect">
              <a:avLst/>
            </a:prstGeom>
          </p:spPr>
        </p:pic>
        <p:pic>
          <p:nvPicPr>
            <p:cNvPr id="118" name="Picture 117"/>
            <p:cNvPicPr>
              <a:picLocks noChangeAspect="1"/>
            </p:cNvPicPr>
            <p:nvPr/>
          </p:nvPicPr>
          <p:blipFill>
            <a:blip r:embed="rId22">
              <a:clrChange>
                <a:clrFrom>
                  <a:srgbClr val="FFFFFF"/>
                </a:clrFrom>
                <a:clrTo>
                  <a:srgbClr val="FFFFFF">
                    <a:alpha val="0"/>
                  </a:srgbClr>
                </a:clrTo>
              </a:clrChange>
            </a:blip>
            <a:stretch>
              <a:fillRect/>
            </a:stretch>
          </p:blipFill>
          <p:spPr>
            <a:xfrm>
              <a:off x="5464544" y="5628184"/>
              <a:ext cx="908609" cy="353527"/>
            </a:xfrm>
            <a:prstGeom prst="rect">
              <a:avLst/>
            </a:prstGeom>
          </p:spPr>
        </p:pic>
        <p:pic>
          <p:nvPicPr>
            <p:cNvPr id="120" name="Picture 2" descr="https://upload.wikimedia.org/wikipedia/commons/thumb/6/67/Alaska_Airlines_Logo.svg/2000px-Alaska_Airlines_Logo.svg.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77559" y="4599264"/>
              <a:ext cx="1000059" cy="32802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descr="http://www.hunterssupport.com/hunters/images/Lufthansa.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98168" y="2222223"/>
              <a:ext cx="1041361" cy="19192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846511" y="2060698"/>
              <a:ext cx="1119604" cy="514974"/>
            </a:xfrm>
            <a:prstGeom prst="rect">
              <a:avLst/>
            </a:prstGeom>
          </p:spPr>
        </p:pic>
        <p:pic>
          <p:nvPicPr>
            <p:cNvPr id="80" name="Picture 7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886650" y="4635697"/>
              <a:ext cx="1039327" cy="255155"/>
            </a:xfrm>
            <a:prstGeom prst="rect">
              <a:avLst/>
            </a:prstGeom>
          </p:spPr>
        </p:pic>
        <p:pic>
          <p:nvPicPr>
            <p:cNvPr id="86" name="Picture 85"/>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630762" y="4673267"/>
              <a:ext cx="959442" cy="180014"/>
            </a:xfrm>
            <a:prstGeom prst="rect">
              <a:avLst/>
            </a:prstGeom>
          </p:spPr>
        </p:pic>
        <p:pic>
          <p:nvPicPr>
            <p:cNvPr id="88" name="Picture 8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815838" y="819319"/>
              <a:ext cx="589290" cy="589290"/>
            </a:xfrm>
            <a:prstGeom prst="rect">
              <a:avLst/>
            </a:prstGeom>
          </p:spPr>
        </p:pic>
        <p:pic>
          <p:nvPicPr>
            <p:cNvPr id="90" name="Picture 8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93496" y="5669710"/>
              <a:ext cx="1051052" cy="270474"/>
            </a:xfrm>
            <a:prstGeom prst="rect">
              <a:avLst/>
            </a:prstGeom>
          </p:spPr>
        </p:pic>
        <p:pic>
          <p:nvPicPr>
            <p:cNvPr id="2" name="Picture 1"/>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08927" y="3168720"/>
              <a:ext cx="819842" cy="819842"/>
            </a:xfrm>
            <a:prstGeom prst="rect">
              <a:avLst/>
            </a:prstGeom>
          </p:spPr>
        </p:pic>
        <p:pic>
          <p:nvPicPr>
            <p:cNvPr id="4" name="Picture 3"/>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906671" y="5404747"/>
              <a:ext cx="741835" cy="800400"/>
            </a:xfrm>
            <a:prstGeom prst="rect">
              <a:avLst/>
            </a:prstGeom>
          </p:spPr>
        </p:pic>
        <p:pic>
          <p:nvPicPr>
            <p:cNvPr id="78" name="Picture 77"/>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471483" y="1838934"/>
              <a:ext cx="1278001" cy="958502"/>
            </a:xfrm>
            <a:prstGeom prst="rect">
              <a:avLst/>
            </a:prstGeom>
          </p:spPr>
        </p:pic>
      </p:grpSp>
      <p:cxnSp>
        <p:nvCxnSpPr>
          <p:cNvPr id="105" name="Straight Connector 104"/>
          <p:cNvCxnSpPr/>
          <p:nvPr/>
        </p:nvCxnSpPr>
        <p:spPr>
          <a:xfrm>
            <a:off x="1522414"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304193"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2803669"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1577733"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4105699"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2887478"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5386953"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4161018"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6706956"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488736"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6762276"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522414"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304193"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2803669"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1577733"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4105699"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2887478"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5386953"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V="1">
            <a:off x="4161018"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6706956"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5488736"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6762276"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1522414"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304193"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2803669"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77733"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4105699"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2887478"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5386953"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V="1">
            <a:off x="4161018"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6706956"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88736"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6762276"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522414"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304193"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2803669"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1577733"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4105699"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V="1">
            <a:off x="2887478"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5386953"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V="1">
            <a:off x="4161018"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6706956"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V="1">
            <a:off x="5488736"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6762276"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522414"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2803669"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4105699"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5386953"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6706956"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49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1000" fill="hold"/>
                                        <p:tgtEl>
                                          <p:spTgt spid="99"/>
                                        </p:tgtEl>
                                        <p:attrNameLst>
                                          <p:attrName>ppt_x</p:attrName>
                                        </p:attrNameLst>
                                      </p:cBhvr>
                                      <p:tavLst>
                                        <p:tav tm="0">
                                          <p:val>
                                            <p:strVal val="1+#ppt_w/2"/>
                                          </p:val>
                                        </p:tav>
                                        <p:tav tm="100000">
                                          <p:val>
                                            <p:strVal val="#ppt_x"/>
                                          </p:val>
                                        </p:tav>
                                      </p:tavLst>
                                    </p:anim>
                                    <p:anim calcmode="lin" valueType="num">
                                      <p:cBhvr additive="base">
                                        <p:cTn id="8" dur="1000" fill="hold"/>
                                        <p:tgtEl>
                                          <p:spTgt spid="9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34"/>
                                        </p:tgtEl>
                                        <p:attrNameLst>
                                          <p:attrName>style.visibility</p:attrName>
                                        </p:attrNameLst>
                                      </p:cBhvr>
                                      <p:to>
                                        <p:strVal val="visible"/>
                                      </p:to>
                                    </p:set>
                                    <p:animEffect transition="in" filter="fade">
                                      <p:cBhvr>
                                        <p:cTn id="11" dur="300"/>
                                        <p:tgtEl>
                                          <p:spTgt spid="134"/>
                                        </p:tgtEl>
                                      </p:cBhvr>
                                    </p:animEffect>
                                  </p:childTnLst>
                                </p:cTn>
                              </p:par>
                              <p:par>
                                <p:cTn id="12" presetID="35" presetClass="path" presetSubtype="0" decel="100000" fill="hold" grpId="1" nodeType="withEffect">
                                  <p:stCondLst>
                                    <p:cond delay="400"/>
                                  </p:stCondLst>
                                  <p:childTnLst>
                                    <p:animMotion origin="layout" path="M -0.05553 0.00023 L 3.65586E-6 0.00023 " pathEditMode="relative" rAng="0" ptsTypes="AA">
                                      <p:cBhvr>
                                        <p:cTn id="13" dur="400" fill="hold"/>
                                        <p:tgtEl>
                                          <p:spTgt spid="134"/>
                                        </p:tgtEl>
                                        <p:attrNameLst>
                                          <p:attrName>ppt_x</p:attrName>
                                          <p:attrName>ppt_y</p:attrName>
                                        </p:attrNameLst>
                                      </p:cBhvr>
                                      <p:rCtr x="2770" y="0"/>
                                    </p:animMotion>
                                  </p:childTnLst>
                                </p:cTn>
                              </p:par>
                              <p:par>
                                <p:cTn id="14" presetID="10" presetClass="entr" presetSubtype="0" fill="hold"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6" presetClass="entr" presetSubtype="42" fill="hold" nodeType="withEffect">
                                  <p:stCondLst>
                                    <p:cond delay="400"/>
                                  </p:stCondLst>
                                  <p:childTnLst>
                                    <p:set>
                                      <p:cBhvr>
                                        <p:cTn id="18" dur="1" fill="hold">
                                          <p:stCondLst>
                                            <p:cond delay="0"/>
                                          </p:stCondLst>
                                        </p:cTn>
                                        <p:tgtEl>
                                          <p:spTgt spid="105"/>
                                        </p:tgtEl>
                                        <p:attrNameLst>
                                          <p:attrName>style.visibility</p:attrName>
                                        </p:attrNameLst>
                                      </p:cBhvr>
                                      <p:to>
                                        <p:strVal val="visible"/>
                                      </p:to>
                                    </p:set>
                                    <p:animEffect transition="in" filter="barn(outHorizontal)">
                                      <p:cBhvr>
                                        <p:cTn id="19" dur="500"/>
                                        <p:tgtEl>
                                          <p:spTgt spid="105"/>
                                        </p:tgtEl>
                                      </p:cBhvr>
                                    </p:animEffect>
                                  </p:childTnLst>
                                </p:cTn>
                              </p:par>
                              <p:par>
                                <p:cTn id="20" presetID="16" presetClass="entr" presetSubtype="37" fill="hold" nodeType="withEffect">
                                  <p:stCondLst>
                                    <p:cond delay="400"/>
                                  </p:stCondLst>
                                  <p:childTnLst>
                                    <p:set>
                                      <p:cBhvr>
                                        <p:cTn id="21" dur="1" fill="hold">
                                          <p:stCondLst>
                                            <p:cond delay="0"/>
                                          </p:stCondLst>
                                        </p:cTn>
                                        <p:tgtEl>
                                          <p:spTgt spid="114"/>
                                        </p:tgtEl>
                                        <p:attrNameLst>
                                          <p:attrName>style.visibility</p:attrName>
                                        </p:attrNameLst>
                                      </p:cBhvr>
                                      <p:to>
                                        <p:strVal val="visible"/>
                                      </p:to>
                                    </p:set>
                                    <p:animEffect transition="in" filter="barn(outVertical)">
                                      <p:cBhvr>
                                        <p:cTn id="22" dur="500"/>
                                        <p:tgtEl>
                                          <p:spTgt spid="114"/>
                                        </p:tgtEl>
                                      </p:cBhvr>
                                    </p:animEffect>
                                  </p:childTnLst>
                                </p:cTn>
                              </p:par>
                              <p:par>
                                <p:cTn id="23" presetID="16" presetClass="entr" presetSubtype="42" fill="hold" nodeType="withEffect">
                                  <p:stCondLst>
                                    <p:cond delay="400"/>
                                  </p:stCondLst>
                                  <p:childTnLst>
                                    <p:set>
                                      <p:cBhvr>
                                        <p:cTn id="24" dur="1" fill="hold">
                                          <p:stCondLst>
                                            <p:cond delay="0"/>
                                          </p:stCondLst>
                                        </p:cTn>
                                        <p:tgtEl>
                                          <p:spTgt spid="129"/>
                                        </p:tgtEl>
                                        <p:attrNameLst>
                                          <p:attrName>style.visibility</p:attrName>
                                        </p:attrNameLst>
                                      </p:cBhvr>
                                      <p:to>
                                        <p:strVal val="visible"/>
                                      </p:to>
                                    </p:set>
                                    <p:animEffect transition="in" filter="barn(outHorizontal)">
                                      <p:cBhvr>
                                        <p:cTn id="25" dur="500"/>
                                        <p:tgtEl>
                                          <p:spTgt spid="129"/>
                                        </p:tgtEl>
                                      </p:cBhvr>
                                    </p:animEffect>
                                  </p:childTnLst>
                                </p:cTn>
                              </p:par>
                              <p:par>
                                <p:cTn id="26" presetID="16" presetClass="entr" presetSubtype="37" fill="hold" nodeType="withEffect">
                                  <p:stCondLst>
                                    <p:cond delay="400"/>
                                  </p:stCondLst>
                                  <p:childTnLst>
                                    <p:set>
                                      <p:cBhvr>
                                        <p:cTn id="27" dur="1" fill="hold">
                                          <p:stCondLst>
                                            <p:cond delay="0"/>
                                          </p:stCondLst>
                                        </p:cTn>
                                        <p:tgtEl>
                                          <p:spTgt spid="130"/>
                                        </p:tgtEl>
                                        <p:attrNameLst>
                                          <p:attrName>style.visibility</p:attrName>
                                        </p:attrNameLst>
                                      </p:cBhvr>
                                      <p:to>
                                        <p:strVal val="visible"/>
                                      </p:to>
                                    </p:set>
                                    <p:animEffect transition="in" filter="barn(outVertical)">
                                      <p:cBhvr>
                                        <p:cTn id="28" dur="500"/>
                                        <p:tgtEl>
                                          <p:spTgt spid="130"/>
                                        </p:tgtEl>
                                      </p:cBhvr>
                                    </p:animEffect>
                                  </p:childTnLst>
                                </p:cTn>
                              </p:par>
                              <p:par>
                                <p:cTn id="29" presetID="16" presetClass="entr" presetSubtype="42" fill="hold" nodeType="withEffect">
                                  <p:stCondLst>
                                    <p:cond delay="400"/>
                                  </p:stCondLst>
                                  <p:childTnLst>
                                    <p:set>
                                      <p:cBhvr>
                                        <p:cTn id="30" dur="1" fill="hold">
                                          <p:stCondLst>
                                            <p:cond delay="0"/>
                                          </p:stCondLst>
                                        </p:cTn>
                                        <p:tgtEl>
                                          <p:spTgt spid="131"/>
                                        </p:tgtEl>
                                        <p:attrNameLst>
                                          <p:attrName>style.visibility</p:attrName>
                                        </p:attrNameLst>
                                      </p:cBhvr>
                                      <p:to>
                                        <p:strVal val="visible"/>
                                      </p:to>
                                    </p:set>
                                    <p:animEffect transition="in" filter="barn(outHorizontal)">
                                      <p:cBhvr>
                                        <p:cTn id="31" dur="500"/>
                                        <p:tgtEl>
                                          <p:spTgt spid="131"/>
                                        </p:tgtEl>
                                      </p:cBhvr>
                                    </p:animEffect>
                                  </p:childTnLst>
                                </p:cTn>
                              </p:par>
                              <p:par>
                                <p:cTn id="32" presetID="16" presetClass="entr" presetSubtype="37" fill="hold" nodeType="withEffect">
                                  <p:stCondLst>
                                    <p:cond delay="400"/>
                                  </p:stCondLst>
                                  <p:childTnLst>
                                    <p:set>
                                      <p:cBhvr>
                                        <p:cTn id="33" dur="1" fill="hold">
                                          <p:stCondLst>
                                            <p:cond delay="0"/>
                                          </p:stCondLst>
                                        </p:cTn>
                                        <p:tgtEl>
                                          <p:spTgt spid="132"/>
                                        </p:tgtEl>
                                        <p:attrNameLst>
                                          <p:attrName>style.visibility</p:attrName>
                                        </p:attrNameLst>
                                      </p:cBhvr>
                                      <p:to>
                                        <p:strVal val="visible"/>
                                      </p:to>
                                    </p:set>
                                    <p:animEffect transition="in" filter="barn(outVertical)">
                                      <p:cBhvr>
                                        <p:cTn id="34" dur="500"/>
                                        <p:tgtEl>
                                          <p:spTgt spid="132"/>
                                        </p:tgtEl>
                                      </p:cBhvr>
                                    </p:animEffect>
                                  </p:childTnLst>
                                </p:cTn>
                              </p:par>
                              <p:par>
                                <p:cTn id="35" presetID="16" presetClass="entr" presetSubtype="42" fill="hold" nodeType="withEffect">
                                  <p:stCondLst>
                                    <p:cond delay="400"/>
                                  </p:stCondLst>
                                  <p:childTnLst>
                                    <p:set>
                                      <p:cBhvr>
                                        <p:cTn id="36" dur="1" fill="hold">
                                          <p:stCondLst>
                                            <p:cond delay="0"/>
                                          </p:stCondLst>
                                        </p:cTn>
                                        <p:tgtEl>
                                          <p:spTgt spid="133"/>
                                        </p:tgtEl>
                                        <p:attrNameLst>
                                          <p:attrName>style.visibility</p:attrName>
                                        </p:attrNameLst>
                                      </p:cBhvr>
                                      <p:to>
                                        <p:strVal val="visible"/>
                                      </p:to>
                                    </p:set>
                                    <p:animEffect transition="in" filter="barn(outHorizontal)">
                                      <p:cBhvr>
                                        <p:cTn id="37" dur="500"/>
                                        <p:tgtEl>
                                          <p:spTgt spid="133"/>
                                        </p:tgtEl>
                                      </p:cBhvr>
                                    </p:animEffect>
                                  </p:childTnLst>
                                </p:cTn>
                              </p:par>
                              <p:par>
                                <p:cTn id="38" presetID="16" presetClass="entr" presetSubtype="37" fill="hold" nodeType="withEffect">
                                  <p:stCondLst>
                                    <p:cond delay="400"/>
                                  </p:stCondLst>
                                  <p:childTnLst>
                                    <p:set>
                                      <p:cBhvr>
                                        <p:cTn id="39" dur="1" fill="hold">
                                          <p:stCondLst>
                                            <p:cond delay="0"/>
                                          </p:stCondLst>
                                        </p:cTn>
                                        <p:tgtEl>
                                          <p:spTgt spid="135"/>
                                        </p:tgtEl>
                                        <p:attrNameLst>
                                          <p:attrName>style.visibility</p:attrName>
                                        </p:attrNameLst>
                                      </p:cBhvr>
                                      <p:to>
                                        <p:strVal val="visible"/>
                                      </p:to>
                                    </p:set>
                                    <p:animEffect transition="in" filter="barn(outVertical)">
                                      <p:cBhvr>
                                        <p:cTn id="40" dur="500"/>
                                        <p:tgtEl>
                                          <p:spTgt spid="135"/>
                                        </p:tgtEl>
                                      </p:cBhvr>
                                    </p:animEffect>
                                  </p:childTnLst>
                                </p:cTn>
                              </p:par>
                              <p:par>
                                <p:cTn id="41" presetID="16" presetClass="entr" presetSubtype="42" fill="hold" nodeType="withEffect">
                                  <p:stCondLst>
                                    <p:cond delay="400"/>
                                  </p:stCondLst>
                                  <p:childTnLst>
                                    <p:set>
                                      <p:cBhvr>
                                        <p:cTn id="42" dur="1" fill="hold">
                                          <p:stCondLst>
                                            <p:cond delay="0"/>
                                          </p:stCondLst>
                                        </p:cTn>
                                        <p:tgtEl>
                                          <p:spTgt spid="136"/>
                                        </p:tgtEl>
                                        <p:attrNameLst>
                                          <p:attrName>style.visibility</p:attrName>
                                        </p:attrNameLst>
                                      </p:cBhvr>
                                      <p:to>
                                        <p:strVal val="visible"/>
                                      </p:to>
                                    </p:set>
                                    <p:animEffect transition="in" filter="barn(outHorizontal)">
                                      <p:cBhvr>
                                        <p:cTn id="43" dur="500"/>
                                        <p:tgtEl>
                                          <p:spTgt spid="136"/>
                                        </p:tgtEl>
                                      </p:cBhvr>
                                    </p:animEffect>
                                  </p:childTnLst>
                                </p:cTn>
                              </p:par>
                              <p:par>
                                <p:cTn id="44" presetID="16" presetClass="entr" presetSubtype="37" fill="hold" nodeType="withEffect">
                                  <p:stCondLst>
                                    <p:cond delay="400"/>
                                  </p:stCondLst>
                                  <p:childTnLst>
                                    <p:set>
                                      <p:cBhvr>
                                        <p:cTn id="45" dur="1" fill="hold">
                                          <p:stCondLst>
                                            <p:cond delay="0"/>
                                          </p:stCondLst>
                                        </p:cTn>
                                        <p:tgtEl>
                                          <p:spTgt spid="137"/>
                                        </p:tgtEl>
                                        <p:attrNameLst>
                                          <p:attrName>style.visibility</p:attrName>
                                        </p:attrNameLst>
                                      </p:cBhvr>
                                      <p:to>
                                        <p:strVal val="visible"/>
                                      </p:to>
                                    </p:set>
                                    <p:animEffect transition="in" filter="barn(outVertical)">
                                      <p:cBhvr>
                                        <p:cTn id="46" dur="500"/>
                                        <p:tgtEl>
                                          <p:spTgt spid="137"/>
                                        </p:tgtEl>
                                      </p:cBhvr>
                                    </p:animEffect>
                                  </p:childTnLst>
                                </p:cTn>
                              </p:par>
                              <p:par>
                                <p:cTn id="47" presetID="16" presetClass="entr" presetSubtype="37" fill="hold" nodeType="withEffect">
                                  <p:stCondLst>
                                    <p:cond delay="400"/>
                                  </p:stCondLst>
                                  <p:childTnLst>
                                    <p:set>
                                      <p:cBhvr>
                                        <p:cTn id="48" dur="1" fill="hold">
                                          <p:stCondLst>
                                            <p:cond delay="0"/>
                                          </p:stCondLst>
                                        </p:cTn>
                                        <p:tgtEl>
                                          <p:spTgt spid="139"/>
                                        </p:tgtEl>
                                        <p:attrNameLst>
                                          <p:attrName>style.visibility</p:attrName>
                                        </p:attrNameLst>
                                      </p:cBhvr>
                                      <p:to>
                                        <p:strVal val="visible"/>
                                      </p:to>
                                    </p:set>
                                    <p:animEffect transition="in" filter="barn(outVertical)">
                                      <p:cBhvr>
                                        <p:cTn id="49" dur="500"/>
                                        <p:tgtEl>
                                          <p:spTgt spid="139"/>
                                        </p:tgtEl>
                                      </p:cBhvr>
                                    </p:animEffect>
                                  </p:childTnLst>
                                </p:cTn>
                              </p:par>
                              <p:par>
                                <p:cTn id="50" presetID="16" presetClass="entr" presetSubtype="42" fill="hold" nodeType="withEffect">
                                  <p:stCondLst>
                                    <p:cond delay="400"/>
                                  </p:stCondLst>
                                  <p:childTnLst>
                                    <p:set>
                                      <p:cBhvr>
                                        <p:cTn id="51" dur="1" fill="hold">
                                          <p:stCondLst>
                                            <p:cond delay="0"/>
                                          </p:stCondLst>
                                        </p:cTn>
                                        <p:tgtEl>
                                          <p:spTgt spid="140"/>
                                        </p:tgtEl>
                                        <p:attrNameLst>
                                          <p:attrName>style.visibility</p:attrName>
                                        </p:attrNameLst>
                                      </p:cBhvr>
                                      <p:to>
                                        <p:strVal val="visible"/>
                                      </p:to>
                                    </p:set>
                                    <p:animEffect transition="in" filter="barn(outHorizontal)">
                                      <p:cBhvr>
                                        <p:cTn id="52" dur="500"/>
                                        <p:tgtEl>
                                          <p:spTgt spid="140"/>
                                        </p:tgtEl>
                                      </p:cBhvr>
                                    </p:animEffect>
                                  </p:childTnLst>
                                </p:cTn>
                              </p:par>
                              <p:par>
                                <p:cTn id="53" presetID="16" presetClass="entr" presetSubtype="37" fill="hold" nodeType="withEffect">
                                  <p:stCondLst>
                                    <p:cond delay="400"/>
                                  </p:stCondLst>
                                  <p:childTnLst>
                                    <p:set>
                                      <p:cBhvr>
                                        <p:cTn id="54" dur="1" fill="hold">
                                          <p:stCondLst>
                                            <p:cond delay="0"/>
                                          </p:stCondLst>
                                        </p:cTn>
                                        <p:tgtEl>
                                          <p:spTgt spid="141"/>
                                        </p:tgtEl>
                                        <p:attrNameLst>
                                          <p:attrName>style.visibility</p:attrName>
                                        </p:attrNameLst>
                                      </p:cBhvr>
                                      <p:to>
                                        <p:strVal val="visible"/>
                                      </p:to>
                                    </p:set>
                                    <p:animEffect transition="in" filter="barn(outVertical)">
                                      <p:cBhvr>
                                        <p:cTn id="55" dur="500"/>
                                        <p:tgtEl>
                                          <p:spTgt spid="141"/>
                                        </p:tgtEl>
                                      </p:cBhvr>
                                    </p:animEffect>
                                  </p:childTnLst>
                                </p:cTn>
                              </p:par>
                              <p:par>
                                <p:cTn id="56" presetID="16" presetClass="entr" presetSubtype="42" fill="hold" nodeType="withEffect">
                                  <p:stCondLst>
                                    <p:cond delay="400"/>
                                  </p:stCondLst>
                                  <p:childTnLst>
                                    <p:set>
                                      <p:cBhvr>
                                        <p:cTn id="57" dur="1" fill="hold">
                                          <p:stCondLst>
                                            <p:cond delay="0"/>
                                          </p:stCondLst>
                                        </p:cTn>
                                        <p:tgtEl>
                                          <p:spTgt spid="142"/>
                                        </p:tgtEl>
                                        <p:attrNameLst>
                                          <p:attrName>style.visibility</p:attrName>
                                        </p:attrNameLst>
                                      </p:cBhvr>
                                      <p:to>
                                        <p:strVal val="visible"/>
                                      </p:to>
                                    </p:set>
                                    <p:animEffect transition="in" filter="barn(outHorizontal)">
                                      <p:cBhvr>
                                        <p:cTn id="58" dur="500"/>
                                        <p:tgtEl>
                                          <p:spTgt spid="142"/>
                                        </p:tgtEl>
                                      </p:cBhvr>
                                    </p:animEffect>
                                  </p:childTnLst>
                                </p:cTn>
                              </p:par>
                              <p:par>
                                <p:cTn id="59" presetID="16" presetClass="entr" presetSubtype="37" fill="hold" nodeType="withEffect">
                                  <p:stCondLst>
                                    <p:cond delay="400"/>
                                  </p:stCondLst>
                                  <p:childTnLst>
                                    <p:set>
                                      <p:cBhvr>
                                        <p:cTn id="60" dur="1" fill="hold">
                                          <p:stCondLst>
                                            <p:cond delay="0"/>
                                          </p:stCondLst>
                                        </p:cTn>
                                        <p:tgtEl>
                                          <p:spTgt spid="143"/>
                                        </p:tgtEl>
                                        <p:attrNameLst>
                                          <p:attrName>style.visibility</p:attrName>
                                        </p:attrNameLst>
                                      </p:cBhvr>
                                      <p:to>
                                        <p:strVal val="visible"/>
                                      </p:to>
                                    </p:set>
                                    <p:animEffect transition="in" filter="barn(outVertical)">
                                      <p:cBhvr>
                                        <p:cTn id="61" dur="500"/>
                                        <p:tgtEl>
                                          <p:spTgt spid="143"/>
                                        </p:tgtEl>
                                      </p:cBhvr>
                                    </p:animEffect>
                                  </p:childTnLst>
                                </p:cTn>
                              </p:par>
                              <p:par>
                                <p:cTn id="62" presetID="16" presetClass="entr" presetSubtype="42" fill="hold" nodeType="withEffect">
                                  <p:stCondLst>
                                    <p:cond delay="400"/>
                                  </p:stCondLst>
                                  <p:childTnLst>
                                    <p:set>
                                      <p:cBhvr>
                                        <p:cTn id="63" dur="1" fill="hold">
                                          <p:stCondLst>
                                            <p:cond delay="0"/>
                                          </p:stCondLst>
                                        </p:cTn>
                                        <p:tgtEl>
                                          <p:spTgt spid="144"/>
                                        </p:tgtEl>
                                        <p:attrNameLst>
                                          <p:attrName>style.visibility</p:attrName>
                                        </p:attrNameLst>
                                      </p:cBhvr>
                                      <p:to>
                                        <p:strVal val="visible"/>
                                      </p:to>
                                    </p:set>
                                    <p:animEffect transition="in" filter="barn(outHorizontal)">
                                      <p:cBhvr>
                                        <p:cTn id="64" dur="500"/>
                                        <p:tgtEl>
                                          <p:spTgt spid="144"/>
                                        </p:tgtEl>
                                      </p:cBhvr>
                                    </p:animEffect>
                                  </p:childTnLst>
                                </p:cTn>
                              </p:par>
                              <p:par>
                                <p:cTn id="65" presetID="16" presetClass="entr" presetSubtype="37" fill="hold" nodeType="withEffect">
                                  <p:stCondLst>
                                    <p:cond delay="400"/>
                                  </p:stCondLst>
                                  <p:childTnLst>
                                    <p:set>
                                      <p:cBhvr>
                                        <p:cTn id="66" dur="1" fill="hold">
                                          <p:stCondLst>
                                            <p:cond delay="0"/>
                                          </p:stCondLst>
                                        </p:cTn>
                                        <p:tgtEl>
                                          <p:spTgt spid="145"/>
                                        </p:tgtEl>
                                        <p:attrNameLst>
                                          <p:attrName>style.visibility</p:attrName>
                                        </p:attrNameLst>
                                      </p:cBhvr>
                                      <p:to>
                                        <p:strVal val="visible"/>
                                      </p:to>
                                    </p:set>
                                    <p:animEffect transition="in" filter="barn(outVertical)">
                                      <p:cBhvr>
                                        <p:cTn id="67" dur="500"/>
                                        <p:tgtEl>
                                          <p:spTgt spid="145"/>
                                        </p:tgtEl>
                                      </p:cBhvr>
                                    </p:animEffect>
                                  </p:childTnLst>
                                </p:cTn>
                              </p:par>
                              <p:par>
                                <p:cTn id="68" presetID="16" presetClass="entr" presetSubtype="42" fill="hold" nodeType="withEffect">
                                  <p:stCondLst>
                                    <p:cond delay="400"/>
                                  </p:stCondLst>
                                  <p:childTnLst>
                                    <p:set>
                                      <p:cBhvr>
                                        <p:cTn id="69" dur="1" fill="hold">
                                          <p:stCondLst>
                                            <p:cond delay="0"/>
                                          </p:stCondLst>
                                        </p:cTn>
                                        <p:tgtEl>
                                          <p:spTgt spid="146"/>
                                        </p:tgtEl>
                                        <p:attrNameLst>
                                          <p:attrName>style.visibility</p:attrName>
                                        </p:attrNameLst>
                                      </p:cBhvr>
                                      <p:to>
                                        <p:strVal val="visible"/>
                                      </p:to>
                                    </p:set>
                                    <p:animEffect transition="in" filter="barn(outHorizontal)">
                                      <p:cBhvr>
                                        <p:cTn id="70" dur="500"/>
                                        <p:tgtEl>
                                          <p:spTgt spid="146"/>
                                        </p:tgtEl>
                                      </p:cBhvr>
                                    </p:animEffect>
                                  </p:childTnLst>
                                </p:cTn>
                              </p:par>
                              <p:par>
                                <p:cTn id="71" presetID="16" presetClass="entr" presetSubtype="37" fill="hold" nodeType="withEffect">
                                  <p:stCondLst>
                                    <p:cond delay="400"/>
                                  </p:stCondLst>
                                  <p:childTnLst>
                                    <p:set>
                                      <p:cBhvr>
                                        <p:cTn id="72" dur="1" fill="hold">
                                          <p:stCondLst>
                                            <p:cond delay="0"/>
                                          </p:stCondLst>
                                        </p:cTn>
                                        <p:tgtEl>
                                          <p:spTgt spid="147"/>
                                        </p:tgtEl>
                                        <p:attrNameLst>
                                          <p:attrName>style.visibility</p:attrName>
                                        </p:attrNameLst>
                                      </p:cBhvr>
                                      <p:to>
                                        <p:strVal val="visible"/>
                                      </p:to>
                                    </p:set>
                                    <p:animEffect transition="in" filter="barn(outVertical)">
                                      <p:cBhvr>
                                        <p:cTn id="73" dur="500"/>
                                        <p:tgtEl>
                                          <p:spTgt spid="147"/>
                                        </p:tgtEl>
                                      </p:cBhvr>
                                    </p:animEffect>
                                  </p:childTnLst>
                                </p:cTn>
                              </p:par>
                              <p:par>
                                <p:cTn id="74" presetID="16" presetClass="entr" presetSubtype="42" fill="hold" nodeType="withEffect">
                                  <p:stCondLst>
                                    <p:cond delay="400"/>
                                  </p:stCondLst>
                                  <p:childTnLst>
                                    <p:set>
                                      <p:cBhvr>
                                        <p:cTn id="75" dur="1" fill="hold">
                                          <p:stCondLst>
                                            <p:cond delay="0"/>
                                          </p:stCondLst>
                                        </p:cTn>
                                        <p:tgtEl>
                                          <p:spTgt spid="148"/>
                                        </p:tgtEl>
                                        <p:attrNameLst>
                                          <p:attrName>style.visibility</p:attrName>
                                        </p:attrNameLst>
                                      </p:cBhvr>
                                      <p:to>
                                        <p:strVal val="visible"/>
                                      </p:to>
                                    </p:set>
                                    <p:animEffect transition="in" filter="barn(outHorizontal)">
                                      <p:cBhvr>
                                        <p:cTn id="76" dur="500"/>
                                        <p:tgtEl>
                                          <p:spTgt spid="148"/>
                                        </p:tgtEl>
                                      </p:cBhvr>
                                    </p:animEffect>
                                  </p:childTnLst>
                                </p:cTn>
                              </p:par>
                              <p:par>
                                <p:cTn id="77" presetID="16" presetClass="entr" presetSubtype="37" fill="hold" nodeType="withEffect">
                                  <p:stCondLst>
                                    <p:cond delay="400"/>
                                  </p:stCondLst>
                                  <p:childTnLst>
                                    <p:set>
                                      <p:cBhvr>
                                        <p:cTn id="78" dur="1" fill="hold">
                                          <p:stCondLst>
                                            <p:cond delay="0"/>
                                          </p:stCondLst>
                                        </p:cTn>
                                        <p:tgtEl>
                                          <p:spTgt spid="149"/>
                                        </p:tgtEl>
                                        <p:attrNameLst>
                                          <p:attrName>style.visibility</p:attrName>
                                        </p:attrNameLst>
                                      </p:cBhvr>
                                      <p:to>
                                        <p:strVal val="visible"/>
                                      </p:to>
                                    </p:set>
                                    <p:animEffect transition="in" filter="barn(outVertical)">
                                      <p:cBhvr>
                                        <p:cTn id="79" dur="500"/>
                                        <p:tgtEl>
                                          <p:spTgt spid="149"/>
                                        </p:tgtEl>
                                      </p:cBhvr>
                                    </p:animEffect>
                                  </p:childTnLst>
                                </p:cTn>
                              </p:par>
                              <p:par>
                                <p:cTn id="80" presetID="16" presetClass="entr" presetSubtype="37" fill="hold" nodeType="withEffect">
                                  <p:stCondLst>
                                    <p:cond delay="400"/>
                                  </p:stCondLst>
                                  <p:childTnLst>
                                    <p:set>
                                      <p:cBhvr>
                                        <p:cTn id="81" dur="1" fill="hold">
                                          <p:stCondLst>
                                            <p:cond delay="0"/>
                                          </p:stCondLst>
                                        </p:cTn>
                                        <p:tgtEl>
                                          <p:spTgt spid="150"/>
                                        </p:tgtEl>
                                        <p:attrNameLst>
                                          <p:attrName>style.visibility</p:attrName>
                                        </p:attrNameLst>
                                      </p:cBhvr>
                                      <p:to>
                                        <p:strVal val="visible"/>
                                      </p:to>
                                    </p:set>
                                    <p:animEffect transition="in" filter="barn(outVertical)">
                                      <p:cBhvr>
                                        <p:cTn id="82" dur="500"/>
                                        <p:tgtEl>
                                          <p:spTgt spid="150"/>
                                        </p:tgtEl>
                                      </p:cBhvr>
                                    </p:animEffect>
                                  </p:childTnLst>
                                </p:cTn>
                              </p:par>
                              <p:par>
                                <p:cTn id="83" presetID="16" presetClass="entr" presetSubtype="42" fill="hold" nodeType="withEffect">
                                  <p:stCondLst>
                                    <p:cond delay="400"/>
                                  </p:stCondLst>
                                  <p:childTnLst>
                                    <p:set>
                                      <p:cBhvr>
                                        <p:cTn id="84" dur="1" fill="hold">
                                          <p:stCondLst>
                                            <p:cond delay="0"/>
                                          </p:stCondLst>
                                        </p:cTn>
                                        <p:tgtEl>
                                          <p:spTgt spid="151"/>
                                        </p:tgtEl>
                                        <p:attrNameLst>
                                          <p:attrName>style.visibility</p:attrName>
                                        </p:attrNameLst>
                                      </p:cBhvr>
                                      <p:to>
                                        <p:strVal val="visible"/>
                                      </p:to>
                                    </p:set>
                                    <p:animEffect transition="in" filter="barn(outHorizontal)">
                                      <p:cBhvr>
                                        <p:cTn id="85" dur="500"/>
                                        <p:tgtEl>
                                          <p:spTgt spid="151"/>
                                        </p:tgtEl>
                                      </p:cBhvr>
                                    </p:animEffect>
                                  </p:childTnLst>
                                </p:cTn>
                              </p:par>
                              <p:par>
                                <p:cTn id="86" presetID="16" presetClass="entr" presetSubtype="37" fill="hold" nodeType="withEffect">
                                  <p:stCondLst>
                                    <p:cond delay="400"/>
                                  </p:stCondLst>
                                  <p:childTnLst>
                                    <p:set>
                                      <p:cBhvr>
                                        <p:cTn id="87" dur="1" fill="hold">
                                          <p:stCondLst>
                                            <p:cond delay="0"/>
                                          </p:stCondLst>
                                        </p:cTn>
                                        <p:tgtEl>
                                          <p:spTgt spid="152"/>
                                        </p:tgtEl>
                                        <p:attrNameLst>
                                          <p:attrName>style.visibility</p:attrName>
                                        </p:attrNameLst>
                                      </p:cBhvr>
                                      <p:to>
                                        <p:strVal val="visible"/>
                                      </p:to>
                                    </p:set>
                                    <p:animEffect transition="in" filter="barn(outVertical)">
                                      <p:cBhvr>
                                        <p:cTn id="88" dur="500"/>
                                        <p:tgtEl>
                                          <p:spTgt spid="152"/>
                                        </p:tgtEl>
                                      </p:cBhvr>
                                    </p:animEffect>
                                  </p:childTnLst>
                                </p:cTn>
                              </p:par>
                              <p:par>
                                <p:cTn id="89" presetID="16" presetClass="entr" presetSubtype="42" fill="hold" nodeType="withEffect">
                                  <p:stCondLst>
                                    <p:cond delay="400"/>
                                  </p:stCondLst>
                                  <p:childTnLst>
                                    <p:set>
                                      <p:cBhvr>
                                        <p:cTn id="90" dur="1" fill="hold">
                                          <p:stCondLst>
                                            <p:cond delay="0"/>
                                          </p:stCondLst>
                                        </p:cTn>
                                        <p:tgtEl>
                                          <p:spTgt spid="153"/>
                                        </p:tgtEl>
                                        <p:attrNameLst>
                                          <p:attrName>style.visibility</p:attrName>
                                        </p:attrNameLst>
                                      </p:cBhvr>
                                      <p:to>
                                        <p:strVal val="visible"/>
                                      </p:to>
                                    </p:set>
                                    <p:animEffect transition="in" filter="barn(outHorizontal)">
                                      <p:cBhvr>
                                        <p:cTn id="91" dur="500"/>
                                        <p:tgtEl>
                                          <p:spTgt spid="153"/>
                                        </p:tgtEl>
                                      </p:cBhvr>
                                    </p:animEffect>
                                  </p:childTnLst>
                                </p:cTn>
                              </p:par>
                              <p:par>
                                <p:cTn id="92" presetID="16" presetClass="entr" presetSubtype="37" fill="hold" nodeType="withEffect">
                                  <p:stCondLst>
                                    <p:cond delay="400"/>
                                  </p:stCondLst>
                                  <p:childTnLst>
                                    <p:set>
                                      <p:cBhvr>
                                        <p:cTn id="93" dur="1" fill="hold">
                                          <p:stCondLst>
                                            <p:cond delay="0"/>
                                          </p:stCondLst>
                                        </p:cTn>
                                        <p:tgtEl>
                                          <p:spTgt spid="154"/>
                                        </p:tgtEl>
                                        <p:attrNameLst>
                                          <p:attrName>style.visibility</p:attrName>
                                        </p:attrNameLst>
                                      </p:cBhvr>
                                      <p:to>
                                        <p:strVal val="visible"/>
                                      </p:to>
                                    </p:set>
                                    <p:animEffect transition="in" filter="barn(outVertical)">
                                      <p:cBhvr>
                                        <p:cTn id="94" dur="500"/>
                                        <p:tgtEl>
                                          <p:spTgt spid="154"/>
                                        </p:tgtEl>
                                      </p:cBhvr>
                                    </p:animEffect>
                                  </p:childTnLst>
                                </p:cTn>
                              </p:par>
                              <p:par>
                                <p:cTn id="95" presetID="16" presetClass="entr" presetSubtype="42" fill="hold" nodeType="withEffect">
                                  <p:stCondLst>
                                    <p:cond delay="400"/>
                                  </p:stCondLst>
                                  <p:childTnLst>
                                    <p:set>
                                      <p:cBhvr>
                                        <p:cTn id="96" dur="1" fill="hold">
                                          <p:stCondLst>
                                            <p:cond delay="0"/>
                                          </p:stCondLst>
                                        </p:cTn>
                                        <p:tgtEl>
                                          <p:spTgt spid="155"/>
                                        </p:tgtEl>
                                        <p:attrNameLst>
                                          <p:attrName>style.visibility</p:attrName>
                                        </p:attrNameLst>
                                      </p:cBhvr>
                                      <p:to>
                                        <p:strVal val="visible"/>
                                      </p:to>
                                    </p:set>
                                    <p:animEffect transition="in" filter="barn(outHorizontal)">
                                      <p:cBhvr>
                                        <p:cTn id="97" dur="500"/>
                                        <p:tgtEl>
                                          <p:spTgt spid="155"/>
                                        </p:tgtEl>
                                      </p:cBhvr>
                                    </p:animEffect>
                                  </p:childTnLst>
                                </p:cTn>
                              </p:par>
                              <p:par>
                                <p:cTn id="98" presetID="16" presetClass="entr" presetSubtype="37" fill="hold" nodeType="withEffect">
                                  <p:stCondLst>
                                    <p:cond delay="400"/>
                                  </p:stCondLst>
                                  <p:childTnLst>
                                    <p:set>
                                      <p:cBhvr>
                                        <p:cTn id="99" dur="1" fill="hold">
                                          <p:stCondLst>
                                            <p:cond delay="0"/>
                                          </p:stCondLst>
                                        </p:cTn>
                                        <p:tgtEl>
                                          <p:spTgt spid="156"/>
                                        </p:tgtEl>
                                        <p:attrNameLst>
                                          <p:attrName>style.visibility</p:attrName>
                                        </p:attrNameLst>
                                      </p:cBhvr>
                                      <p:to>
                                        <p:strVal val="visible"/>
                                      </p:to>
                                    </p:set>
                                    <p:animEffect transition="in" filter="barn(outVertical)">
                                      <p:cBhvr>
                                        <p:cTn id="100" dur="500"/>
                                        <p:tgtEl>
                                          <p:spTgt spid="156"/>
                                        </p:tgtEl>
                                      </p:cBhvr>
                                    </p:animEffect>
                                  </p:childTnLst>
                                </p:cTn>
                              </p:par>
                              <p:par>
                                <p:cTn id="101" presetID="16" presetClass="entr" presetSubtype="42" fill="hold" nodeType="withEffect">
                                  <p:stCondLst>
                                    <p:cond delay="400"/>
                                  </p:stCondLst>
                                  <p:childTnLst>
                                    <p:set>
                                      <p:cBhvr>
                                        <p:cTn id="102" dur="1" fill="hold">
                                          <p:stCondLst>
                                            <p:cond delay="0"/>
                                          </p:stCondLst>
                                        </p:cTn>
                                        <p:tgtEl>
                                          <p:spTgt spid="157"/>
                                        </p:tgtEl>
                                        <p:attrNameLst>
                                          <p:attrName>style.visibility</p:attrName>
                                        </p:attrNameLst>
                                      </p:cBhvr>
                                      <p:to>
                                        <p:strVal val="visible"/>
                                      </p:to>
                                    </p:set>
                                    <p:animEffect transition="in" filter="barn(outHorizontal)">
                                      <p:cBhvr>
                                        <p:cTn id="103" dur="500"/>
                                        <p:tgtEl>
                                          <p:spTgt spid="157"/>
                                        </p:tgtEl>
                                      </p:cBhvr>
                                    </p:animEffect>
                                  </p:childTnLst>
                                </p:cTn>
                              </p:par>
                              <p:par>
                                <p:cTn id="104" presetID="16" presetClass="entr" presetSubtype="37" fill="hold" nodeType="withEffect">
                                  <p:stCondLst>
                                    <p:cond delay="400"/>
                                  </p:stCondLst>
                                  <p:childTnLst>
                                    <p:set>
                                      <p:cBhvr>
                                        <p:cTn id="105" dur="1" fill="hold">
                                          <p:stCondLst>
                                            <p:cond delay="0"/>
                                          </p:stCondLst>
                                        </p:cTn>
                                        <p:tgtEl>
                                          <p:spTgt spid="158"/>
                                        </p:tgtEl>
                                        <p:attrNameLst>
                                          <p:attrName>style.visibility</p:attrName>
                                        </p:attrNameLst>
                                      </p:cBhvr>
                                      <p:to>
                                        <p:strVal val="visible"/>
                                      </p:to>
                                    </p:set>
                                    <p:animEffect transition="in" filter="barn(outVertical)">
                                      <p:cBhvr>
                                        <p:cTn id="106" dur="500"/>
                                        <p:tgtEl>
                                          <p:spTgt spid="158"/>
                                        </p:tgtEl>
                                      </p:cBhvr>
                                    </p:animEffect>
                                  </p:childTnLst>
                                </p:cTn>
                              </p:par>
                              <p:par>
                                <p:cTn id="107" presetID="16" presetClass="entr" presetSubtype="42" fill="hold" nodeType="withEffect">
                                  <p:stCondLst>
                                    <p:cond delay="400"/>
                                  </p:stCondLst>
                                  <p:childTnLst>
                                    <p:set>
                                      <p:cBhvr>
                                        <p:cTn id="108" dur="1" fill="hold">
                                          <p:stCondLst>
                                            <p:cond delay="0"/>
                                          </p:stCondLst>
                                        </p:cTn>
                                        <p:tgtEl>
                                          <p:spTgt spid="159"/>
                                        </p:tgtEl>
                                        <p:attrNameLst>
                                          <p:attrName>style.visibility</p:attrName>
                                        </p:attrNameLst>
                                      </p:cBhvr>
                                      <p:to>
                                        <p:strVal val="visible"/>
                                      </p:to>
                                    </p:set>
                                    <p:animEffect transition="in" filter="barn(outHorizontal)">
                                      <p:cBhvr>
                                        <p:cTn id="109" dur="500"/>
                                        <p:tgtEl>
                                          <p:spTgt spid="159"/>
                                        </p:tgtEl>
                                      </p:cBhvr>
                                    </p:animEffect>
                                  </p:childTnLst>
                                </p:cTn>
                              </p:par>
                              <p:par>
                                <p:cTn id="110" presetID="16" presetClass="entr" presetSubtype="37" fill="hold" nodeType="withEffect">
                                  <p:stCondLst>
                                    <p:cond delay="400"/>
                                  </p:stCondLst>
                                  <p:childTnLst>
                                    <p:set>
                                      <p:cBhvr>
                                        <p:cTn id="111" dur="1" fill="hold">
                                          <p:stCondLst>
                                            <p:cond delay="0"/>
                                          </p:stCondLst>
                                        </p:cTn>
                                        <p:tgtEl>
                                          <p:spTgt spid="160"/>
                                        </p:tgtEl>
                                        <p:attrNameLst>
                                          <p:attrName>style.visibility</p:attrName>
                                        </p:attrNameLst>
                                      </p:cBhvr>
                                      <p:to>
                                        <p:strVal val="visible"/>
                                      </p:to>
                                    </p:set>
                                    <p:animEffect transition="in" filter="barn(outVertical)">
                                      <p:cBhvr>
                                        <p:cTn id="112" dur="500"/>
                                        <p:tgtEl>
                                          <p:spTgt spid="160"/>
                                        </p:tgtEl>
                                      </p:cBhvr>
                                    </p:animEffect>
                                  </p:childTnLst>
                                </p:cTn>
                              </p:par>
                              <p:par>
                                <p:cTn id="113" presetID="16" presetClass="entr" presetSubtype="37" fill="hold" nodeType="withEffect">
                                  <p:stCondLst>
                                    <p:cond delay="400"/>
                                  </p:stCondLst>
                                  <p:childTnLst>
                                    <p:set>
                                      <p:cBhvr>
                                        <p:cTn id="114" dur="1" fill="hold">
                                          <p:stCondLst>
                                            <p:cond delay="0"/>
                                          </p:stCondLst>
                                        </p:cTn>
                                        <p:tgtEl>
                                          <p:spTgt spid="161"/>
                                        </p:tgtEl>
                                        <p:attrNameLst>
                                          <p:attrName>style.visibility</p:attrName>
                                        </p:attrNameLst>
                                      </p:cBhvr>
                                      <p:to>
                                        <p:strVal val="visible"/>
                                      </p:to>
                                    </p:set>
                                    <p:animEffect transition="in" filter="barn(outVertical)">
                                      <p:cBhvr>
                                        <p:cTn id="115" dur="500"/>
                                        <p:tgtEl>
                                          <p:spTgt spid="161"/>
                                        </p:tgtEl>
                                      </p:cBhvr>
                                    </p:animEffect>
                                  </p:childTnLst>
                                </p:cTn>
                              </p:par>
                              <p:par>
                                <p:cTn id="116" presetID="16" presetClass="entr" presetSubtype="42" fill="hold" nodeType="withEffect">
                                  <p:stCondLst>
                                    <p:cond delay="400"/>
                                  </p:stCondLst>
                                  <p:childTnLst>
                                    <p:set>
                                      <p:cBhvr>
                                        <p:cTn id="117" dur="1" fill="hold">
                                          <p:stCondLst>
                                            <p:cond delay="0"/>
                                          </p:stCondLst>
                                        </p:cTn>
                                        <p:tgtEl>
                                          <p:spTgt spid="162"/>
                                        </p:tgtEl>
                                        <p:attrNameLst>
                                          <p:attrName>style.visibility</p:attrName>
                                        </p:attrNameLst>
                                      </p:cBhvr>
                                      <p:to>
                                        <p:strVal val="visible"/>
                                      </p:to>
                                    </p:set>
                                    <p:animEffect transition="in" filter="barn(outHorizontal)">
                                      <p:cBhvr>
                                        <p:cTn id="118" dur="500"/>
                                        <p:tgtEl>
                                          <p:spTgt spid="162"/>
                                        </p:tgtEl>
                                      </p:cBhvr>
                                    </p:animEffect>
                                  </p:childTnLst>
                                </p:cTn>
                              </p:par>
                              <p:par>
                                <p:cTn id="119" presetID="16" presetClass="entr" presetSubtype="37" fill="hold" nodeType="withEffect">
                                  <p:stCondLst>
                                    <p:cond delay="400"/>
                                  </p:stCondLst>
                                  <p:childTnLst>
                                    <p:set>
                                      <p:cBhvr>
                                        <p:cTn id="120" dur="1" fill="hold">
                                          <p:stCondLst>
                                            <p:cond delay="0"/>
                                          </p:stCondLst>
                                        </p:cTn>
                                        <p:tgtEl>
                                          <p:spTgt spid="163"/>
                                        </p:tgtEl>
                                        <p:attrNameLst>
                                          <p:attrName>style.visibility</p:attrName>
                                        </p:attrNameLst>
                                      </p:cBhvr>
                                      <p:to>
                                        <p:strVal val="visible"/>
                                      </p:to>
                                    </p:set>
                                    <p:animEffect transition="in" filter="barn(outVertical)">
                                      <p:cBhvr>
                                        <p:cTn id="121" dur="500"/>
                                        <p:tgtEl>
                                          <p:spTgt spid="163"/>
                                        </p:tgtEl>
                                      </p:cBhvr>
                                    </p:animEffect>
                                  </p:childTnLst>
                                </p:cTn>
                              </p:par>
                              <p:par>
                                <p:cTn id="122" presetID="16" presetClass="entr" presetSubtype="42" fill="hold" nodeType="withEffect">
                                  <p:stCondLst>
                                    <p:cond delay="400"/>
                                  </p:stCondLst>
                                  <p:childTnLst>
                                    <p:set>
                                      <p:cBhvr>
                                        <p:cTn id="123" dur="1" fill="hold">
                                          <p:stCondLst>
                                            <p:cond delay="0"/>
                                          </p:stCondLst>
                                        </p:cTn>
                                        <p:tgtEl>
                                          <p:spTgt spid="164"/>
                                        </p:tgtEl>
                                        <p:attrNameLst>
                                          <p:attrName>style.visibility</p:attrName>
                                        </p:attrNameLst>
                                      </p:cBhvr>
                                      <p:to>
                                        <p:strVal val="visible"/>
                                      </p:to>
                                    </p:set>
                                    <p:animEffect transition="in" filter="barn(outHorizontal)">
                                      <p:cBhvr>
                                        <p:cTn id="124" dur="500"/>
                                        <p:tgtEl>
                                          <p:spTgt spid="164"/>
                                        </p:tgtEl>
                                      </p:cBhvr>
                                    </p:animEffect>
                                  </p:childTnLst>
                                </p:cTn>
                              </p:par>
                              <p:par>
                                <p:cTn id="125" presetID="16" presetClass="entr" presetSubtype="37" fill="hold" nodeType="withEffect">
                                  <p:stCondLst>
                                    <p:cond delay="400"/>
                                  </p:stCondLst>
                                  <p:childTnLst>
                                    <p:set>
                                      <p:cBhvr>
                                        <p:cTn id="126" dur="1" fill="hold">
                                          <p:stCondLst>
                                            <p:cond delay="0"/>
                                          </p:stCondLst>
                                        </p:cTn>
                                        <p:tgtEl>
                                          <p:spTgt spid="165"/>
                                        </p:tgtEl>
                                        <p:attrNameLst>
                                          <p:attrName>style.visibility</p:attrName>
                                        </p:attrNameLst>
                                      </p:cBhvr>
                                      <p:to>
                                        <p:strVal val="visible"/>
                                      </p:to>
                                    </p:set>
                                    <p:animEffect transition="in" filter="barn(outVertical)">
                                      <p:cBhvr>
                                        <p:cTn id="127" dur="500"/>
                                        <p:tgtEl>
                                          <p:spTgt spid="165"/>
                                        </p:tgtEl>
                                      </p:cBhvr>
                                    </p:animEffect>
                                  </p:childTnLst>
                                </p:cTn>
                              </p:par>
                              <p:par>
                                <p:cTn id="128" presetID="16" presetClass="entr" presetSubtype="42" fill="hold" nodeType="withEffect">
                                  <p:stCondLst>
                                    <p:cond delay="400"/>
                                  </p:stCondLst>
                                  <p:childTnLst>
                                    <p:set>
                                      <p:cBhvr>
                                        <p:cTn id="129" dur="1" fill="hold">
                                          <p:stCondLst>
                                            <p:cond delay="0"/>
                                          </p:stCondLst>
                                        </p:cTn>
                                        <p:tgtEl>
                                          <p:spTgt spid="166"/>
                                        </p:tgtEl>
                                        <p:attrNameLst>
                                          <p:attrName>style.visibility</p:attrName>
                                        </p:attrNameLst>
                                      </p:cBhvr>
                                      <p:to>
                                        <p:strVal val="visible"/>
                                      </p:to>
                                    </p:set>
                                    <p:animEffect transition="in" filter="barn(outHorizontal)">
                                      <p:cBhvr>
                                        <p:cTn id="130" dur="500"/>
                                        <p:tgtEl>
                                          <p:spTgt spid="166"/>
                                        </p:tgtEl>
                                      </p:cBhvr>
                                    </p:animEffect>
                                  </p:childTnLst>
                                </p:cTn>
                              </p:par>
                              <p:par>
                                <p:cTn id="131" presetID="16" presetClass="entr" presetSubtype="37" fill="hold" nodeType="withEffect">
                                  <p:stCondLst>
                                    <p:cond delay="400"/>
                                  </p:stCondLst>
                                  <p:childTnLst>
                                    <p:set>
                                      <p:cBhvr>
                                        <p:cTn id="132" dur="1" fill="hold">
                                          <p:stCondLst>
                                            <p:cond delay="0"/>
                                          </p:stCondLst>
                                        </p:cTn>
                                        <p:tgtEl>
                                          <p:spTgt spid="167"/>
                                        </p:tgtEl>
                                        <p:attrNameLst>
                                          <p:attrName>style.visibility</p:attrName>
                                        </p:attrNameLst>
                                      </p:cBhvr>
                                      <p:to>
                                        <p:strVal val="visible"/>
                                      </p:to>
                                    </p:set>
                                    <p:animEffect transition="in" filter="barn(outVertical)">
                                      <p:cBhvr>
                                        <p:cTn id="133" dur="500"/>
                                        <p:tgtEl>
                                          <p:spTgt spid="167"/>
                                        </p:tgtEl>
                                      </p:cBhvr>
                                    </p:animEffect>
                                  </p:childTnLst>
                                </p:cTn>
                              </p:par>
                              <p:par>
                                <p:cTn id="134" presetID="16" presetClass="entr" presetSubtype="42" fill="hold" nodeType="withEffect">
                                  <p:stCondLst>
                                    <p:cond delay="400"/>
                                  </p:stCondLst>
                                  <p:childTnLst>
                                    <p:set>
                                      <p:cBhvr>
                                        <p:cTn id="135" dur="1" fill="hold">
                                          <p:stCondLst>
                                            <p:cond delay="0"/>
                                          </p:stCondLst>
                                        </p:cTn>
                                        <p:tgtEl>
                                          <p:spTgt spid="168"/>
                                        </p:tgtEl>
                                        <p:attrNameLst>
                                          <p:attrName>style.visibility</p:attrName>
                                        </p:attrNameLst>
                                      </p:cBhvr>
                                      <p:to>
                                        <p:strVal val="visible"/>
                                      </p:to>
                                    </p:set>
                                    <p:animEffect transition="in" filter="barn(outHorizontal)">
                                      <p:cBhvr>
                                        <p:cTn id="136" dur="500"/>
                                        <p:tgtEl>
                                          <p:spTgt spid="168"/>
                                        </p:tgtEl>
                                      </p:cBhvr>
                                    </p:animEffect>
                                  </p:childTnLst>
                                </p:cTn>
                              </p:par>
                              <p:par>
                                <p:cTn id="137" presetID="16" presetClass="entr" presetSubtype="37" fill="hold" nodeType="withEffect">
                                  <p:stCondLst>
                                    <p:cond delay="400"/>
                                  </p:stCondLst>
                                  <p:childTnLst>
                                    <p:set>
                                      <p:cBhvr>
                                        <p:cTn id="138" dur="1" fill="hold">
                                          <p:stCondLst>
                                            <p:cond delay="0"/>
                                          </p:stCondLst>
                                        </p:cTn>
                                        <p:tgtEl>
                                          <p:spTgt spid="169"/>
                                        </p:tgtEl>
                                        <p:attrNameLst>
                                          <p:attrName>style.visibility</p:attrName>
                                        </p:attrNameLst>
                                      </p:cBhvr>
                                      <p:to>
                                        <p:strVal val="visible"/>
                                      </p:to>
                                    </p:set>
                                    <p:animEffect transition="in" filter="barn(outVertical)">
                                      <p:cBhvr>
                                        <p:cTn id="139" dur="500"/>
                                        <p:tgtEl>
                                          <p:spTgt spid="169"/>
                                        </p:tgtEl>
                                      </p:cBhvr>
                                    </p:animEffect>
                                  </p:childTnLst>
                                </p:cTn>
                              </p:par>
                              <p:par>
                                <p:cTn id="140" presetID="16" presetClass="entr" presetSubtype="42" fill="hold" nodeType="withEffect">
                                  <p:stCondLst>
                                    <p:cond delay="400"/>
                                  </p:stCondLst>
                                  <p:childTnLst>
                                    <p:set>
                                      <p:cBhvr>
                                        <p:cTn id="141" dur="1" fill="hold">
                                          <p:stCondLst>
                                            <p:cond delay="0"/>
                                          </p:stCondLst>
                                        </p:cTn>
                                        <p:tgtEl>
                                          <p:spTgt spid="170"/>
                                        </p:tgtEl>
                                        <p:attrNameLst>
                                          <p:attrName>style.visibility</p:attrName>
                                        </p:attrNameLst>
                                      </p:cBhvr>
                                      <p:to>
                                        <p:strVal val="visible"/>
                                      </p:to>
                                    </p:set>
                                    <p:animEffect transition="in" filter="barn(outHorizontal)">
                                      <p:cBhvr>
                                        <p:cTn id="142" dur="500"/>
                                        <p:tgtEl>
                                          <p:spTgt spid="170"/>
                                        </p:tgtEl>
                                      </p:cBhvr>
                                    </p:animEffect>
                                  </p:childTnLst>
                                </p:cTn>
                              </p:par>
                              <p:par>
                                <p:cTn id="143" presetID="16" presetClass="entr" presetSubtype="37" fill="hold" nodeType="withEffect">
                                  <p:stCondLst>
                                    <p:cond delay="400"/>
                                  </p:stCondLst>
                                  <p:childTnLst>
                                    <p:set>
                                      <p:cBhvr>
                                        <p:cTn id="144" dur="1" fill="hold">
                                          <p:stCondLst>
                                            <p:cond delay="0"/>
                                          </p:stCondLst>
                                        </p:cTn>
                                        <p:tgtEl>
                                          <p:spTgt spid="171"/>
                                        </p:tgtEl>
                                        <p:attrNameLst>
                                          <p:attrName>style.visibility</p:attrName>
                                        </p:attrNameLst>
                                      </p:cBhvr>
                                      <p:to>
                                        <p:strVal val="visible"/>
                                      </p:to>
                                    </p:set>
                                    <p:animEffect transition="in" filter="barn(outVertical)">
                                      <p:cBhvr>
                                        <p:cTn id="145" dur="500"/>
                                        <p:tgtEl>
                                          <p:spTgt spid="171"/>
                                        </p:tgtEl>
                                      </p:cBhvr>
                                    </p:animEffect>
                                  </p:childTnLst>
                                </p:cTn>
                              </p:par>
                              <p:par>
                                <p:cTn id="146" presetID="16" presetClass="entr" presetSubtype="37" fill="hold" nodeType="withEffect">
                                  <p:stCondLst>
                                    <p:cond delay="400"/>
                                  </p:stCondLst>
                                  <p:childTnLst>
                                    <p:set>
                                      <p:cBhvr>
                                        <p:cTn id="147" dur="1" fill="hold">
                                          <p:stCondLst>
                                            <p:cond delay="0"/>
                                          </p:stCondLst>
                                        </p:cTn>
                                        <p:tgtEl>
                                          <p:spTgt spid="172"/>
                                        </p:tgtEl>
                                        <p:attrNameLst>
                                          <p:attrName>style.visibility</p:attrName>
                                        </p:attrNameLst>
                                      </p:cBhvr>
                                      <p:to>
                                        <p:strVal val="visible"/>
                                      </p:to>
                                    </p:set>
                                    <p:animEffect transition="in" filter="barn(outVertical)">
                                      <p:cBhvr>
                                        <p:cTn id="148" dur="500"/>
                                        <p:tgtEl>
                                          <p:spTgt spid="172"/>
                                        </p:tgtEl>
                                      </p:cBhvr>
                                    </p:animEffect>
                                  </p:childTnLst>
                                </p:cTn>
                              </p:par>
                              <p:par>
                                <p:cTn id="149" presetID="16" presetClass="entr" presetSubtype="42" fill="hold" nodeType="withEffect">
                                  <p:stCondLst>
                                    <p:cond delay="400"/>
                                  </p:stCondLst>
                                  <p:childTnLst>
                                    <p:set>
                                      <p:cBhvr>
                                        <p:cTn id="150" dur="1" fill="hold">
                                          <p:stCondLst>
                                            <p:cond delay="0"/>
                                          </p:stCondLst>
                                        </p:cTn>
                                        <p:tgtEl>
                                          <p:spTgt spid="173"/>
                                        </p:tgtEl>
                                        <p:attrNameLst>
                                          <p:attrName>style.visibility</p:attrName>
                                        </p:attrNameLst>
                                      </p:cBhvr>
                                      <p:to>
                                        <p:strVal val="visible"/>
                                      </p:to>
                                    </p:set>
                                    <p:animEffect transition="in" filter="barn(outHorizontal)">
                                      <p:cBhvr>
                                        <p:cTn id="151" dur="500"/>
                                        <p:tgtEl>
                                          <p:spTgt spid="173"/>
                                        </p:tgtEl>
                                      </p:cBhvr>
                                    </p:animEffect>
                                  </p:childTnLst>
                                </p:cTn>
                              </p:par>
                              <p:par>
                                <p:cTn id="152" presetID="16" presetClass="entr" presetSubtype="42" fill="hold" nodeType="withEffect">
                                  <p:stCondLst>
                                    <p:cond delay="400"/>
                                  </p:stCondLst>
                                  <p:childTnLst>
                                    <p:set>
                                      <p:cBhvr>
                                        <p:cTn id="153" dur="1" fill="hold">
                                          <p:stCondLst>
                                            <p:cond delay="0"/>
                                          </p:stCondLst>
                                        </p:cTn>
                                        <p:tgtEl>
                                          <p:spTgt spid="175"/>
                                        </p:tgtEl>
                                        <p:attrNameLst>
                                          <p:attrName>style.visibility</p:attrName>
                                        </p:attrNameLst>
                                      </p:cBhvr>
                                      <p:to>
                                        <p:strVal val="visible"/>
                                      </p:to>
                                    </p:set>
                                    <p:animEffect transition="in" filter="barn(outHorizontal)">
                                      <p:cBhvr>
                                        <p:cTn id="154" dur="500"/>
                                        <p:tgtEl>
                                          <p:spTgt spid="175"/>
                                        </p:tgtEl>
                                      </p:cBhvr>
                                    </p:animEffect>
                                  </p:childTnLst>
                                </p:cTn>
                              </p:par>
                              <p:par>
                                <p:cTn id="155" presetID="16" presetClass="entr" presetSubtype="42" fill="hold" nodeType="withEffect">
                                  <p:stCondLst>
                                    <p:cond delay="400"/>
                                  </p:stCondLst>
                                  <p:childTnLst>
                                    <p:set>
                                      <p:cBhvr>
                                        <p:cTn id="156" dur="1" fill="hold">
                                          <p:stCondLst>
                                            <p:cond delay="0"/>
                                          </p:stCondLst>
                                        </p:cTn>
                                        <p:tgtEl>
                                          <p:spTgt spid="177"/>
                                        </p:tgtEl>
                                        <p:attrNameLst>
                                          <p:attrName>style.visibility</p:attrName>
                                        </p:attrNameLst>
                                      </p:cBhvr>
                                      <p:to>
                                        <p:strVal val="visible"/>
                                      </p:to>
                                    </p:set>
                                    <p:animEffect transition="in" filter="barn(outHorizontal)">
                                      <p:cBhvr>
                                        <p:cTn id="157" dur="500"/>
                                        <p:tgtEl>
                                          <p:spTgt spid="177"/>
                                        </p:tgtEl>
                                      </p:cBhvr>
                                    </p:animEffect>
                                  </p:childTnLst>
                                </p:cTn>
                              </p:par>
                              <p:par>
                                <p:cTn id="158" presetID="16" presetClass="entr" presetSubtype="42" fill="hold" nodeType="withEffect">
                                  <p:stCondLst>
                                    <p:cond delay="400"/>
                                  </p:stCondLst>
                                  <p:childTnLst>
                                    <p:set>
                                      <p:cBhvr>
                                        <p:cTn id="159" dur="1" fill="hold">
                                          <p:stCondLst>
                                            <p:cond delay="0"/>
                                          </p:stCondLst>
                                        </p:cTn>
                                        <p:tgtEl>
                                          <p:spTgt spid="179"/>
                                        </p:tgtEl>
                                        <p:attrNameLst>
                                          <p:attrName>style.visibility</p:attrName>
                                        </p:attrNameLst>
                                      </p:cBhvr>
                                      <p:to>
                                        <p:strVal val="visible"/>
                                      </p:to>
                                    </p:set>
                                    <p:animEffect transition="in" filter="barn(outHorizontal)">
                                      <p:cBhvr>
                                        <p:cTn id="160" dur="500"/>
                                        <p:tgtEl>
                                          <p:spTgt spid="179"/>
                                        </p:tgtEl>
                                      </p:cBhvr>
                                    </p:animEffect>
                                  </p:childTnLst>
                                </p:cTn>
                              </p:par>
                              <p:par>
                                <p:cTn id="161" presetID="16" presetClass="entr" presetSubtype="42" fill="hold" nodeType="withEffect">
                                  <p:stCondLst>
                                    <p:cond delay="400"/>
                                  </p:stCondLst>
                                  <p:childTnLst>
                                    <p:set>
                                      <p:cBhvr>
                                        <p:cTn id="162" dur="1" fill="hold">
                                          <p:stCondLst>
                                            <p:cond delay="0"/>
                                          </p:stCondLst>
                                        </p:cTn>
                                        <p:tgtEl>
                                          <p:spTgt spid="181"/>
                                        </p:tgtEl>
                                        <p:attrNameLst>
                                          <p:attrName>style.visibility</p:attrName>
                                        </p:attrNameLst>
                                      </p:cBhvr>
                                      <p:to>
                                        <p:strVal val="visible"/>
                                      </p:to>
                                    </p:set>
                                    <p:animEffect transition="in" filter="barn(outHorizontal)">
                                      <p:cBhvr>
                                        <p:cTn id="163"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34" grpId="0"/>
      <p:bldP spid="13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map">
            <a:extLst>
              <a:ext uri="{FF2B5EF4-FFF2-40B4-BE49-F238E27FC236}">
                <a16:creationId xmlns:a16="http://schemas.microsoft.com/office/drawing/2014/main" id="{3693DD08-7DA5-44E4-B3AA-91519EED6DF2}"/>
              </a:ext>
            </a:extLst>
          </p:cNvPr>
          <p:cNvSpPr>
            <a:spLocks noEditPoints="1"/>
          </p:cNvSpPr>
          <p:nvPr/>
        </p:nvSpPr>
        <p:spPr bwMode="auto">
          <a:xfrm>
            <a:off x="1280938" y="-7938"/>
            <a:ext cx="11185699" cy="5203334"/>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bg1">
              <a:lumMod val="75000"/>
            </a:schemeClr>
          </a:solidFill>
          <a:ln>
            <a:noFill/>
          </a:ln>
        </p:spPr>
        <p:txBody>
          <a:bodyPr vert="horz" wrap="square" lIns="121903" tIns="60952" rIns="121903" bIns="60952" numCol="1" anchor="t" anchorCtr="0" compatLnSpc="1">
            <a:prstTxWarp prst="textNoShape">
              <a:avLst/>
            </a:prstTxWarp>
          </a:bodyPr>
          <a:lstStyle/>
          <a:p>
            <a:pPr defTabSz="1218935">
              <a:defRPr/>
            </a:pPr>
            <a:endParaRPr lang="en-US" sz="2400" kern="0">
              <a:solidFill>
                <a:sysClr val="windowText" lastClr="000000"/>
              </a:solidFill>
              <a:latin typeface="Calibri"/>
            </a:endParaRPr>
          </a:p>
        </p:txBody>
      </p:sp>
      <p:pic>
        <p:nvPicPr>
          <p:cNvPr id="37" name="Picture 36"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2057" y="53116"/>
            <a:ext cx="10560513" cy="6187346"/>
          </a:xfrm>
          <a:prstGeom prst="rect">
            <a:avLst/>
          </a:prstGeom>
        </p:spPr>
      </p:pic>
      <p:grpSp>
        <p:nvGrpSpPr>
          <p:cNvPr id="2" name="Group 1"/>
          <p:cNvGrpSpPr/>
          <p:nvPr/>
        </p:nvGrpSpPr>
        <p:grpSpPr>
          <a:xfrm>
            <a:off x="88164" y="2193250"/>
            <a:ext cx="3729017" cy="3274755"/>
            <a:chOff x="85578" y="2491391"/>
            <a:chExt cx="3656231" cy="3210836"/>
          </a:xfrm>
        </p:grpSpPr>
        <p:grpSp>
          <p:nvGrpSpPr>
            <p:cNvPr id="38" name="Group 37"/>
            <p:cNvGrpSpPr/>
            <p:nvPr/>
          </p:nvGrpSpPr>
          <p:grpSpPr>
            <a:xfrm>
              <a:off x="85578" y="2491391"/>
              <a:ext cx="3656231" cy="2615150"/>
              <a:chOff x="-2087057" y="2798704"/>
              <a:chExt cx="4560581" cy="2721080"/>
            </a:xfrm>
          </p:grpSpPr>
          <p:sp>
            <p:nvSpPr>
              <p:cNvPr id="39" name="TextBox 38"/>
              <p:cNvSpPr txBox="1"/>
              <p:nvPr/>
            </p:nvSpPr>
            <p:spPr>
              <a:xfrm>
                <a:off x="-2087057" y="2798704"/>
                <a:ext cx="2882144" cy="2575672"/>
              </a:xfrm>
              <a:prstGeom prst="rect">
                <a:avLst/>
              </a:prstGeom>
              <a:noFill/>
            </p:spPr>
            <p:txBody>
              <a:bodyPr wrap="non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14177" spc="-412" dirty="0">
                    <a:solidFill>
                      <a:srgbClr val="FFFFFF"/>
                    </a:solidFill>
                    <a:latin typeface="Segoe UI Light"/>
                    <a:cs typeface="Segoe UI Semibold" panose="020B0702040204020203" pitchFamily="34" charset="0"/>
                  </a:rPr>
                  <a:t>42</a:t>
                </a:r>
              </a:p>
            </p:txBody>
          </p:sp>
          <p:sp>
            <p:nvSpPr>
              <p:cNvPr id="40" name="TextBox 39"/>
              <p:cNvSpPr txBox="1"/>
              <p:nvPr/>
            </p:nvSpPr>
            <p:spPr>
              <a:xfrm>
                <a:off x="-2006254" y="4543813"/>
                <a:ext cx="4479778" cy="975971"/>
              </a:xfrm>
              <a:prstGeom prst="rect">
                <a:avLst/>
              </a:prstGeom>
              <a:noFill/>
            </p:spPr>
            <p:txBody>
              <a:bodyPr wrap="squar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2856" dirty="0">
                    <a:solidFill>
                      <a:srgbClr val="FFFFFF"/>
                    </a:solidFill>
                    <a:latin typeface="Segoe UI"/>
                    <a:ea typeface="MS PGothic" panose="020B0600070205080204" pitchFamily="34" charset="-128"/>
                    <a:cs typeface="Segoe UI Semilight" panose="020B0402040204020203" pitchFamily="34" charset="0"/>
                  </a:rPr>
                  <a:t>Azure regions</a:t>
                </a:r>
              </a:p>
            </p:txBody>
          </p:sp>
        </p:grpSp>
        <p:sp>
          <p:nvSpPr>
            <p:cNvPr id="41" name="TextBox 40"/>
            <p:cNvSpPr txBox="1"/>
            <p:nvPr/>
          </p:nvSpPr>
          <p:spPr>
            <a:xfrm>
              <a:off x="171498" y="4653450"/>
              <a:ext cx="3228901" cy="1048777"/>
            </a:xfrm>
            <a:prstGeom prst="rect">
              <a:avLst/>
            </a:prstGeom>
            <a:noFill/>
            <a:ln>
              <a:noFill/>
            </a:ln>
          </p:spPr>
          <p:txBody>
            <a:bodyPr wrap="squar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1836" dirty="0">
                  <a:solidFill>
                    <a:srgbClr val="FFFFFF"/>
                  </a:solidFill>
                  <a:latin typeface="Segoe UI"/>
                  <a:ea typeface="MS PGothic" panose="020B0600070205080204" pitchFamily="34" charset="-128"/>
                  <a:cs typeface="Segoe UI Semibold" panose="020B0702040204020203" pitchFamily="34" charset="0"/>
                </a:rPr>
                <a:t>More than any other cloud provider</a:t>
              </a:r>
            </a:p>
          </p:txBody>
        </p:sp>
      </p:grpSp>
      <p:sp>
        <p:nvSpPr>
          <p:cNvPr id="42" name="Oval 41"/>
          <p:cNvSpPr/>
          <p:nvPr/>
        </p:nvSpPr>
        <p:spPr bwMode="auto">
          <a:xfrm>
            <a:off x="9747702" y="286647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Oval 42"/>
          <p:cNvSpPr/>
          <p:nvPr/>
        </p:nvSpPr>
        <p:spPr bwMode="auto">
          <a:xfrm>
            <a:off x="10003966" y="167017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Oval 43"/>
          <p:cNvSpPr/>
          <p:nvPr/>
        </p:nvSpPr>
        <p:spPr bwMode="auto">
          <a:xfrm>
            <a:off x="10074323" y="113506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Oval 44"/>
          <p:cNvSpPr/>
          <p:nvPr/>
        </p:nvSpPr>
        <p:spPr bwMode="auto">
          <a:xfrm>
            <a:off x="8943403" y="2016229"/>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Oval 45"/>
          <p:cNvSpPr/>
          <p:nvPr/>
        </p:nvSpPr>
        <p:spPr bwMode="auto">
          <a:xfrm>
            <a:off x="9246141" y="217598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Oval 46"/>
          <p:cNvSpPr/>
          <p:nvPr/>
        </p:nvSpPr>
        <p:spPr bwMode="auto">
          <a:xfrm>
            <a:off x="6775902" y="141624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Oval 47"/>
          <p:cNvSpPr/>
          <p:nvPr/>
        </p:nvSpPr>
        <p:spPr bwMode="auto">
          <a:xfrm>
            <a:off x="6348313" y="137460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Oval 48"/>
          <p:cNvSpPr/>
          <p:nvPr/>
        </p:nvSpPr>
        <p:spPr bwMode="auto">
          <a:xfrm>
            <a:off x="4912055" y="334486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Oval 49"/>
          <p:cNvSpPr/>
          <p:nvPr/>
        </p:nvSpPr>
        <p:spPr bwMode="auto">
          <a:xfrm>
            <a:off x="3474531" y="1639224"/>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Oval 50"/>
          <p:cNvSpPr/>
          <p:nvPr/>
        </p:nvSpPr>
        <p:spPr bwMode="auto">
          <a:xfrm>
            <a:off x="3248000" y="166985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Oval 51"/>
          <p:cNvSpPr/>
          <p:nvPr/>
        </p:nvSpPr>
        <p:spPr bwMode="auto">
          <a:xfrm>
            <a:off x="3340583" y="133187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Oval 52"/>
          <p:cNvSpPr/>
          <p:nvPr/>
        </p:nvSpPr>
        <p:spPr bwMode="auto">
          <a:xfrm>
            <a:off x="3010582" y="125379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Oval 53"/>
          <p:cNvSpPr/>
          <p:nvPr/>
        </p:nvSpPr>
        <p:spPr bwMode="auto">
          <a:xfrm>
            <a:off x="3800966" y="130364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Oval 54"/>
          <p:cNvSpPr/>
          <p:nvPr/>
        </p:nvSpPr>
        <p:spPr bwMode="auto">
          <a:xfrm>
            <a:off x="3006816" y="1949521"/>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Oval 55"/>
          <p:cNvSpPr/>
          <p:nvPr/>
        </p:nvSpPr>
        <p:spPr bwMode="auto">
          <a:xfrm>
            <a:off x="2415946" y="1659280"/>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Oval 56"/>
          <p:cNvSpPr/>
          <p:nvPr/>
        </p:nvSpPr>
        <p:spPr bwMode="auto">
          <a:xfrm>
            <a:off x="10890702" y="1215585"/>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Oval 57"/>
          <p:cNvSpPr/>
          <p:nvPr/>
        </p:nvSpPr>
        <p:spPr bwMode="auto">
          <a:xfrm>
            <a:off x="10638114" y="159688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p:cNvSpPr/>
          <p:nvPr/>
        </p:nvSpPr>
        <p:spPr bwMode="auto">
          <a:xfrm>
            <a:off x="11500302" y="400037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p:cNvSpPr/>
          <p:nvPr/>
        </p:nvSpPr>
        <p:spPr bwMode="auto">
          <a:xfrm>
            <a:off x="11238952" y="428353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Oval 60"/>
          <p:cNvSpPr/>
          <p:nvPr/>
        </p:nvSpPr>
        <p:spPr bwMode="auto">
          <a:xfrm>
            <a:off x="9852597" y="199287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Oval 61"/>
          <p:cNvSpPr/>
          <p:nvPr/>
        </p:nvSpPr>
        <p:spPr bwMode="auto">
          <a:xfrm>
            <a:off x="2983317" y="1563347"/>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Oval 62"/>
          <p:cNvSpPr/>
          <p:nvPr/>
        </p:nvSpPr>
        <p:spPr bwMode="auto">
          <a:xfrm>
            <a:off x="9032044" y="251421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Oval 63"/>
          <p:cNvSpPr/>
          <p:nvPr/>
        </p:nvSpPr>
        <p:spPr bwMode="auto">
          <a:xfrm>
            <a:off x="3565073" y="177362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3662829" y="159403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6281573" y="111081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6562108" y="154033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1" name="Group 70"/>
          <p:cNvGrpSpPr/>
          <p:nvPr/>
        </p:nvGrpSpPr>
        <p:grpSpPr>
          <a:xfrm>
            <a:off x="274538" y="5871048"/>
            <a:ext cx="11217059" cy="979014"/>
            <a:chOff x="269294" y="5831581"/>
            <a:chExt cx="11218650" cy="989837"/>
          </a:xfrm>
          <a:solidFill>
            <a:srgbClr val="008272"/>
          </a:solidFill>
        </p:grpSpPr>
        <p:sp>
          <p:nvSpPr>
            <p:cNvPr id="74" name="TextBox 73"/>
            <p:cNvSpPr txBox="1"/>
            <p:nvPr/>
          </p:nvSpPr>
          <p:spPr>
            <a:xfrm>
              <a:off x="269294" y="5852140"/>
              <a:ext cx="5264838" cy="775346"/>
            </a:xfrm>
            <a:prstGeom prst="rect">
              <a:avLst/>
            </a:prstGeom>
            <a:noFill/>
          </p:spPr>
          <p:txBody>
            <a:bodyPr wrap="square" lIns="182854" tIns="146283" rIns="182854" bIns="146283" rtlCol="0">
              <a:spAutoFit/>
            </a:bodyPr>
            <a:lstStyle/>
            <a:p>
              <a:pPr defTabSz="932509">
                <a:lnSpc>
                  <a:spcPct val="90000"/>
                </a:lnSpc>
                <a:spcBef>
                  <a:spcPts val="300"/>
                </a:spcBef>
                <a:defRPr/>
              </a:pPr>
              <a:r>
                <a:rPr lang="en-US" sz="1836"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RECENTLY LAUNCHED: </a:t>
              </a:r>
            </a:p>
            <a:p>
              <a:pPr defTabSz="932509">
                <a:lnSpc>
                  <a:spcPct val="90000"/>
                </a:lnSpc>
                <a:spcBef>
                  <a:spcPts val="300"/>
                </a:spcBef>
                <a:defRPr/>
              </a:pPr>
              <a:r>
                <a:rPr lang="en-US" sz="1224" dirty="0">
                  <a:solidFill>
                    <a:srgbClr val="FFFFFF"/>
                  </a:solidFill>
                  <a:latin typeface="Segoe UI"/>
                </a:rPr>
                <a:t>US Gov: US Gov Texas and US Gov Arizona </a:t>
              </a:r>
            </a:p>
          </p:txBody>
        </p:sp>
        <p:sp>
          <p:nvSpPr>
            <p:cNvPr id="75" name="TextBox 74"/>
            <p:cNvSpPr txBox="1"/>
            <p:nvPr/>
          </p:nvSpPr>
          <p:spPr>
            <a:xfrm>
              <a:off x="6024749" y="5831581"/>
              <a:ext cx="5463195" cy="989837"/>
            </a:xfrm>
            <a:prstGeom prst="rect">
              <a:avLst/>
            </a:prstGeom>
            <a:noFill/>
          </p:spPr>
          <p:txBody>
            <a:bodyPr wrap="square" lIns="182854" tIns="146283" rIns="182854" bIns="146283" rtlCol="0">
              <a:spAutoFit/>
            </a:bodyPr>
            <a:lstStyle/>
            <a:p>
              <a:pPr defTabSz="932509">
                <a:lnSpc>
                  <a:spcPct val="90000"/>
                </a:lnSpc>
                <a:spcBef>
                  <a:spcPts val="300"/>
                </a:spcBef>
                <a:defRPr/>
              </a:pPr>
              <a:r>
                <a:rPr lang="en-US" sz="1836" dirty="0">
                  <a:solidFill>
                    <a:srgbClr val="FFFFFF"/>
                  </a:solidFill>
                  <a:latin typeface="Segoe UI Semibold" panose="020B0702040204020203" pitchFamily="34" charset="0"/>
                  <a:cs typeface="Segoe UI Semibold" panose="020B0702040204020203" pitchFamily="34" charset="0"/>
                </a:rPr>
                <a:t>NEWLY ANNOUNCED: </a:t>
              </a:r>
            </a:p>
            <a:p>
              <a:pPr defTabSz="932509">
                <a:lnSpc>
                  <a:spcPct val="90000"/>
                </a:lnSpc>
                <a:spcBef>
                  <a:spcPts val="300"/>
                </a:spcBef>
                <a:defRPr/>
              </a:pPr>
              <a:r>
                <a:rPr lang="en-US" sz="1224" dirty="0">
                  <a:solidFill>
                    <a:srgbClr val="FFFFFF"/>
                  </a:solidFill>
                  <a:latin typeface="Segoe UI"/>
                </a:rPr>
                <a:t>France: France Central and France South</a:t>
              </a:r>
            </a:p>
            <a:p>
              <a:pPr defTabSz="932509">
                <a:lnSpc>
                  <a:spcPct val="90000"/>
                </a:lnSpc>
                <a:spcBef>
                  <a:spcPts val="300"/>
                </a:spcBef>
                <a:defRPr/>
              </a:pPr>
              <a:r>
                <a:rPr lang="en-US" sz="1224" dirty="0">
                  <a:solidFill>
                    <a:srgbClr val="FFFFFF"/>
                  </a:solidFill>
                  <a:latin typeface="Segoe UI"/>
                </a:rPr>
                <a:t>Africa: South Africa North and South Africa West</a:t>
              </a:r>
            </a:p>
          </p:txBody>
        </p:sp>
      </p:grpSp>
      <p:sp>
        <p:nvSpPr>
          <p:cNvPr id="70" name="Oval 69">
            <a:extLst>
              <a:ext uri="{FF2B5EF4-FFF2-40B4-BE49-F238E27FC236}">
                <a16:creationId xmlns:a16="http://schemas.microsoft.com/office/drawing/2014/main" id="{390DFB9F-5708-4A15-9005-E0A3B3B0B0B8}"/>
              </a:ext>
            </a:extLst>
          </p:cNvPr>
          <p:cNvSpPr/>
          <p:nvPr/>
        </p:nvSpPr>
        <p:spPr bwMode="auto">
          <a:xfrm>
            <a:off x="7305853" y="373559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Oval 71">
            <a:extLst>
              <a:ext uri="{FF2B5EF4-FFF2-40B4-BE49-F238E27FC236}">
                <a16:creationId xmlns:a16="http://schemas.microsoft.com/office/drawing/2014/main" id="{D4F24831-E233-44E6-A50A-F37658F46779}"/>
              </a:ext>
            </a:extLst>
          </p:cNvPr>
          <p:cNvSpPr/>
          <p:nvPr/>
        </p:nvSpPr>
        <p:spPr bwMode="auto">
          <a:xfrm>
            <a:off x="7129081" y="392751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4" name="Picture 113">
            <a:extLst>
              <a:ext uri="{FF2B5EF4-FFF2-40B4-BE49-F238E27FC236}">
                <a16:creationId xmlns:a16="http://schemas.microsoft.com/office/drawing/2014/main" id="{11290D4B-2D12-4D3C-B106-A77209BB3A8C}"/>
              </a:ext>
            </a:extLst>
          </p:cNvPr>
          <p:cNvPicPr>
            <a:picLocks noChangeAspect="1"/>
          </p:cNvPicPr>
          <p:nvPr/>
        </p:nvPicPr>
        <p:blipFill>
          <a:blip r:embed="rId4"/>
          <a:stretch>
            <a:fillRect/>
          </a:stretch>
        </p:blipFill>
        <p:spPr>
          <a:xfrm>
            <a:off x="9771298" y="5204818"/>
            <a:ext cx="1828800" cy="643853"/>
          </a:xfrm>
          <a:prstGeom prst="rect">
            <a:avLst/>
          </a:prstGeom>
        </p:spPr>
      </p:pic>
    </p:spTree>
    <p:extLst>
      <p:ext uri="{BB962C8B-B14F-4D97-AF65-F5344CB8AC3E}">
        <p14:creationId xmlns:p14="http://schemas.microsoft.com/office/powerpoint/2010/main" val="1730404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par>
                                <p:cTn id="83" presetID="10" presetClass="entr" presetSubtype="0" fill="hold" grpId="0" nodeType="withEffect">
                                  <p:stCondLst>
                                    <p:cond delay="380"/>
                                  </p:stCondLst>
                                  <p:childTnLst>
                                    <p:set>
                                      <p:cBhvr>
                                        <p:cTn id="84" dur="1" fill="hold">
                                          <p:stCondLst>
                                            <p:cond delay="0"/>
                                          </p:stCondLst>
                                        </p:cTn>
                                        <p:tgtEl>
                                          <p:spTgt spid="70"/>
                                        </p:tgtEl>
                                        <p:attrNameLst>
                                          <p:attrName>style.visibility</p:attrName>
                                        </p:attrNameLst>
                                      </p:cBhvr>
                                      <p:to>
                                        <p:strVal val="visible"/>
                                      </p:to>
                                    </p:set>
                                    <p:animEffect transition="in" filter="fade">
                                      <p:cBhvr>
                                        <p:cTn id="85" dur="500"/>
                                        <p:tgtEl>
                                          <p:spTgt spid="70"/>
                                        </p:tgtEl>
                                      </p:cBhvr>
                                    </p:animEffect>
                                  </p:childTnLst>
                                </p:cTn>
                              </p:par>
                              <p:par>
                                <p:cTn id="86" presetID="10" presetClass="entr" presetSubtype="0" fill="hold" grpId="0" nodeType="withEffect">
                                  <p:stCondLst>
                                    <p:cond delay="42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500"/>
                                        <p:tgtEl>
                                          <p:spTgt spid="72"/>
                                        </p:tgtEl>
                                      </p:cBhvr>
                                    </p:animEffect>
                                  </p:childTnLst>
                                </p:cTn>
                              </p:par>
                            </p:childTnLst>
                          </p:cTn>
                        </p:par>
                        <p:par>
                          <p:cTn id="89" fill="hold">
                            <p:stCondLst>
                              <p:cond delay="1050"/>
                            </p:stCondLst>
                            <p:childTnLst>
                              <p:par>
                                <p:cTn id="90" presetID="47" presetClass="entr" presetSubtype="0"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fade">
                                      <p:cBhvr>
                                        <p:cTn id="92" dur="500"/>
                                        <p:tgtEl>
                                          <p:spTgt spid="73"/>
                                        </p:tgtEl>
                                      </p:cBhvr>
                                    </p:animEffect>
                                    <p:anim calcmode="lin" valueType="num">
                                      <p:cBhvr>
                                        <p:cTn id="93" dur="500" fill="hold"/>
                                        <p:tgtEl>
                                          <p:spTgt spid="73"/>
                                        </p:tgtEl>
                                        <p:attrNameLst>
                                          <p:attrName>ppt_x</p:attrName>
                                        </p:attrNameLst>
                                      </p:cBhvr>
                                      <p:tavLst>
                                        <p:tav tm="0">
                                          <p:val>
                                            <p:strVal val="#ppt_x"/>
                                          </p:val>
                                        </p:tav>
                                        <p:tav tm="100000">
                                          <p:val>
                                            <p:strVal val="#ppt_x"/>
                                          </p:val>
                                        </p:tav>
                                      </p:tavLst>
                                    </p:anim>
                                    <p:anim calcmode="lin" valueType="num">
                                      <p:cBhvr>
                                        <p:cTn id="94" dur="5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8" grpId="0" animBg="1"/>
      <p:bldP spid="70" grpId="0" animBg="1"/>
      <p:bldP spid="7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a:spLocks noGrp="1"/>
          </p:cNvSpPr>
          <p:nvPr>
            <p:ph type="title"/>
          </p:nvPr>
        </p:nvSpPr>
        <p:spPr/>
        <p:txBody>
          <a:bodyPr/>
          <a:lstStyle/>
          <a:p>
            <a:r>
              <a:rPr lang="en-US"/>
              <a:t>Comply with industry and regional requirements</a:t>
            </a:r>
          </a:p>
        </p:txBody>
      </p:sp>
      <p:pic>
        <p:nvPicPr>
          <p:cNvPr id="20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622689" y="4430041"/>
            <a:ext cx="624352" cy="556190"/>
          </a:xfrm>
          <a:prstGeom prst="rect">
            <a:avLst/>
          </a:prstGeom>
        </p:spPr>
      </p:pic>
      <p:sp>
        <p:nvSpPr>
          <p:cNvPr id="204" name="Rectangle 203"/>
          <p:cNvSpPr/>
          <p:nvPr/>
        </p:nvSpPr>
        <p:spPr>
          <a:xfrm>
            <a:off x="5518785" y="5010977"/>
            <a:ext cx="811521"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HIPAA / HITECH Act</a:t>
            </a:r>
          </a:p>
        </p:txBody>
      </p:sp>
      <p:sp>
        <p:nvSpPr>
          <p:cNvPr id="206" name="Rectangle 205"/>
          <p:cNvSpPr/>
          <p:nvPr/>
        </p:nvSpPr>
        <p:spPr>
          <a:xfrm>
            <a:off x="9969770" y="5073750"/>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FERPA</a:t>
            </a:r>
          </a:p>
        </p:txBody>
      </p:sp>
      <p:pic>
        <p:nvPicPr>
          <p:cNvPr id="207" name="Picture 206"/>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18627" y="4488542"/>
            <a:ext cx="439189" cy="439189"/>
          </a:xfrm>
          <a:prstGeom prst="rect">
            <a:avLst/>
          </a:prstGeom>
        </p:spPr>
      </p:pic>
      <p:pic>
        <p:nvPicPr>
          <p:cNvPr id="209" name="Picture 208"/>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11700" y="4593127"/>
            <a:ext cx="570289" cy="230018"/>
          </a:xfrm>
          <a:prstGeom prst="rect">
            <a:avLst/>
          </a:prstGeom>
        </p:spPr>
      </p:pic>
      <p:sp>
        <p:nvSpPr>
          <p:cNvPr id="210" name="Rectangle 209"/>
          <p:cNvSpPr/>
          <p:nvPr/>
        </p:nvSpPr>
        <p:spPr>
          <a:xfrm>
            <a:off x="7149852" y="5010977"/>
            <a:ext cx="109398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GxP</a:t>
            </a:r>
          </a:p>
          <a:p>
            <a:pPr algn="ctr" defTabSz="582215" fontAlgn="ctr">
              <a:defRPr/>
            </a:pPr>
            <a:r>
              <a:rPr lang="en-US" sz="816" b="1" kern="0">
                <a:solidFill>
                  <a:srgbClr val="505050"/>
                </a:solidFill>
                <a:latin typeface="Segoe UI Semilight"/>
              </a:rPr>
              <a:t>21 CFR Part 11</a:t>
            </a:r>
          </a:p>
        </p:txBody>
      </p:sp>
      <p:pic>
        <p:nvPicPr>
          <p:cNvPr id="212" name="Picture 21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10518" y="1907842"/>
            <a:ext cx="540176" cy="541318"/>
          </a:xfrm>
          <a:prstGeom prst="rect">
            <a:avLst/>
          </a:prstGeom>
        </p:spPr>
      </p:pic>
      <p:sp>
        <p:nvSpPr>
          <p:cNvPr id="213" name="Rectangle 212"/>
          <p:cNvSpPr/>
          <p:nvPr/>
        </p:nvSpPr>
        <p:spPr>
          <a:xfrm>
            <a:off x="891347" y="2606755"/>
            <a:ext cx="57852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27001</a:t>
            </a:r>
          </a:p>
        </p:txBody>
      </p:sp>
      <p:pic>
        <p:nvPicPr>
          <p:cNvPr id="217" name="Picture 216"/>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424208" y="1909983"/>
            <a:ext cx="586614" cy="537038"/>
          </a:xfrm>
          <a:prstGeom prst="rect">
            <a:avLst/>
          </a:prstGeom>
        </p:spPr>
      </p:pic>
      <p:sp>
        <p:nvSpPr>
          <p:cNvPr id="218" name="Rectangle 217"/>
          <p:cNvSpPr/>
          <p:nvPr/>
        </p:nvSpPr>
        <p:spPr>
          <a:xfrm>
            <a:off x="5336911" y="2606755"/>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1 Type 2</a:t>
            </a:r>
          </a:p>
        </p:txBody>
      </p:sp>
      <p:pic>
        <p:nvPicPr>
          <p:cNvPr id="220"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57652" y="1952638"/>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221" name="Rectangle 220"/>
          <p:cNvSpPr/>
          <p:nvPr/>
        </p:nvSpPr>
        <p:spPr>
          <a:xfrm>
            <a:off x="2067334" y="2606755"/>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27018</a:t>
            </a:r>
          </a:p>
        </p:txBody>
      </p:sp>
      <p:pic>
        <p:nvPicPr>
          <p:cNvPr id="223" name="Picture 222"/>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675592" y="2026306"/>
            <a:ext cx="793853" cy="304393"/>
          </a:xfrm>
          <a:prstGeom prst="rect">
            <a:avLst/>
          </a:prstGeom>
        </p:spPr>
      </p:pic>
      <p:sp>
        <p:nvSpPr>
          <p:cNvPr id="224" name="Rectangle 223"/>
          <p:cNvSpPr/>
          <p:nvPr/>
        </p:nvSpPr>
        <p:spPr>
          <a:xfrm>
            <a:off x="8650247" y="2555310"/>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Self-Assessment</a:t>
            </a:r>
          </a:p>
          <a:p>
            <a:pPr algn="ctr" defTabSz="608913" fontAlgn="ctr">
              <a:defRPr/>
            </a:pPr>
            <a:endParaRPr lang="en-US" sz="816" b="1" kern="0">
              <a:solidFill>
                <a:srgbClr val="505050"/>
              </a:solidFill>
              <a:latin typeface="Segoe UI Semilight"/>
            </a:endParaRPr>
          </a:p>
        </p:txBody>
      </p:sp>
      <p:pic>
        <p:nvPicPr>
          <p:cNvPr id="226" name="Picture 225"/>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4548078" y="5828770"/>
            <a:ext cx="660412" cy="216137"/>
          </a:xfrm>
          <a:prstGeom prst="rect">
            <a:avLst/>
          </a:prstGeom>
        </p:spPr>
      </p:pic>
      <p:sp>
        <p:nvSpPr>
          <p:cNvPr id="227" name="Rectangle 226"/>
          <p:cNvSpPr/>
          <p:nvPr/>
        </p:nvSpPr>
        <p:spPr>
          <a:xfrm>
            <a:off x="4563476" y="6308178"/>
            <a:ext cx="62961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Singapore</a:t>
            </a:r>
          </a:p>
          <a:p>
            <a:pPr algn="ctr" defTabSz="582215" fontAlgn="ctr">
              <a:defRPr/>
            </a:pPr>
            <a:r>
              <a:rPr lang="en-US" sz="714" b="1" kern="0">
                <a:solidFill>
                  <a:srgbClr val="505050"/>
                </a:solidFill>
                <a:latin typeface="Segoe UI Semilight"/>
              </a:rPr>
              <a:t>MTCS</a:t>
            </a:r>
          </a:p>
        </p:txBody>
      </p:sp>
      <p:sp>
        <p:nvSpPr>
          <p:cNvPr id="229" name="Rectangle 228"/>
          <p:cNvSpPr/>
          <p:nvPr/>
        </p:nvSpPr>
        <p:spPr>
          <a:xfrm>
            <a:off x="2237828" y="6308178"/>
            <a:ext cx="57355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UK </a:t>
            </a:r>
          </a:p>
          <a:p>
            <a:pPr algn="ctr" defTabSz="582215" fontAlgn="ctr">
              <a:defRPr/>
            </a:pPr>
            <a:r>
              <a:rPr lang="en-US" sz="714" b="1" kern="0">
                <a:solidFill>
                  <a:srgbClr val="505050"/>
                </a:solidFill>
                <a:latin typeface="Segoe UI Semilight"/>
              </a:rPr>
              <a:t>G-Cloud</a:t>
            </a:r>
          </a:p>
        </p:txBody>
      </p:sp>
      <p:pic>
        <p:nvPicPr>
          <p:cNvPr id="230" name="Picture 229"/>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2354781" y="5753985"/>
            <a:ext cx="365708" cy="365707"/>
          </a:xfrm>
          <a:prstGeom prst="rect">
            <a:avLst/>
          </a:prstGeom>
        </p:spPr>
      </p:pic>
      <p:sp>
        <p:nvSpPr>
          <p:cNvPr id="232" name="Rectangle 231"/>
          <p:cNvSpPr/>
          <p:nvPr/>
        </p:nvSpPr>
        <p:spPr>
          <a:xfrm>
            <a:off x="5228138" y="6308154"/>
            <a:ext cx="651423"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Australia</a:t>
            </a:r>
          </a:p>
          <a:p>
            <a:pPr algn="ctr" defTabSz="582215" fontAlgn="ctr">
              <a:defRPr/>
            </a:pPr>
            <a:r>
              <a:rPr lang="en-US" sz="714" b="1" kern="0">
                <a:solidFill>
                  <a:srgbClr val="505050"/>
                </a:solidFill>
                <a:latin typeface="Segoe UI Semilight"/>
              </a:rPr>
              <a:t>IRAP/CCSL</a:t>
            </a:r>
          </a:p>
        </p:txBody>
      </p:sp>
      <p:pic>
        <p:nvPicPr>
          <p:cNvPr id="233" name="Picture 232"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14173" y="5778490"/>
            <a:ext cx="479352" cy="316693"/>
          </a:xfrm>
          <a:prstGeom prst="rect">
            <a:avLst/>
          </a:prstGeom>
          <a:noFill/>
          <a:ln>
            <a:noFill/>
          </a:ln>
        </p:spPr>
      </p:pic>
      <p:pic>
        <p:nvPicPr>
          <p:cNvPr id="235" name="Picture 234"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4875917" y="4591458"/>
            <a:ext cx="562530" cy="233357"/>
          </a:xfrm>
          <a:prstGeom prst="rect">
            <a:avLst/>
          </a:prstGeom>
          <a:noFill/>
          <a:ln>
            <a:noFill/>
          </a:ln>
        </p:spPr>
      </p:pic>
      <p:sp>
        <p:nvSpPr>
          <p:cNvPr id="236" name="Rectangle 235"/>
          <p:cNvSpPr/>
          <p:nvPr/>
        </p:nvSpPr>
        <p:spPr>
          <a:xfrm>
            <a:off x="4773561" y="5073750"/>
            <a:ext cx="774281"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FISC Japan</a:t>
            </a:r>
          </a:p>
        </p:txBody>
      </p:sp>
      <p:pic>
        <p:nvPicPr>
          <p:cNvPr id="238" name="Picture 237"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45257" y="5714547"/>
            <a:ext cx="486587" cy="444584"/>
          </a:xfrm>
          <a:prstGeom prst="rect">
            <a:avLst/>
          </a:prstGeom>
          <a:noFill/>
          <a:ln>
            <a:noFill/>
          </a:ln>
        </p:spPr>
      </p:pic>
      <p:sp>
        <p:nvSpPr>
          <p:cNvPr id="239" name="Rectangle 238"/>
          <p:cNvSpPr/>
          <p:nvPr/>
        </p:nvSpPr>
        <p:spPr>
          <a:xfrm>
            <a:off x="5873594" y="6308178"/>
            <a:ext cx="81575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 New Zealand </a:t>
            </a:r>
          </a:p>
          <a:p>
            <a:pPr algn="ctr" defTabSz="582215" fontAlgn="ctr">
              <a:defRPr/>
            </a:pPr>
            <a:r>
              <a:rPr lang="en-US" sz="714" b="1" kern="0">
                <a:solidFill>
                  <a:srgbClr val="505050"/>
                </a:solidFill>
                <a:latin typeface="Segoe UI Semilight"/>
              </a:rPr>
              <a:t>GCIO</a:t>
            </a:r>
          </a:p>
        </p:txBody>
      </p:sp>
      <p:pic>
        <p:nvPicPr>
          <p:cNvPr id="241"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3402952" y="5715662"/>
            <a:ext cx="442356" cy="44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Rectangle 241"/>
          <p:cNvSpPr/>
          <p:nvPr/>
        </p:nvSpPr>
        <p:spPr>
          <a:xfrm>
            <a:off x="3313649" y="6308179"/>
            <a:ext cx="620966"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GB 18030</a:t>
            </a:r>
          </a:p>
        </p:txBody>
      </p:sp>
      <p:sp>
        <p:nvSpPr>
          <p:cNvPr id="244" name="Rectangle 243"/>
          <p:cNvSpPr/>
          <p:nvPr/>
        </p:nvSpPr>
        <p:spPr>
          <a:xfrm>
            <a:off x="1456151" y="6308153"/>
            <a:ext cx="80813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EU</a:t>
            </a:r>
          </a:p>
          <a:p>
            <a:pPr algn="ctr" defTabSz="582215" fontAlgn="ctr">
              <a:defRPr/>
            </a:pPr>
            <a:r>
              <a:rPr lang="en-US" sz="714" b="1" kern="0">
                <a:solidFill>
                  <a:srgbClr val="505050"/>
                </a:solidFill>
                <a:latin typeface="Segoe UI Semilight"/>
              </a:rPr>
              <a:t>Model Clauses</a:t>
            </a:r>
          </a:p>
        </p:txBody>
      </p:sp>
      <p:pic>
        <p:nvPicPr>
          <p:cNvPr id="245" name="Picture 24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1602670" y="5741233"/>
            <a:ext cx="564538" cy="391207"/>
          </a:xfrm>
          <a:prstGeom prst="rect">
            <a:avLst/>
          </a:prstGeom>
        </p:spPr>
      </p:pic>
      <p:sp>
        <p:nvSpPr>
          <p:cNvPr id="247" name="Rectangle 246"/>
          <p:cNvSpPr/>
          <p:nvPr/>
        </p:nvSpPr>
        <p:spPr>
          <a:xfrm>
            <a:off x="7280595" y="6308178"/>
            <a:ext cx="50625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ENISA</a:t>
            </a:r>
          </a:p>
          <a:p>
            <a:pPr algn="ctr" defTabSz="582215" fontAlgn="ctr">
              <a:defRPr/>
            </a:pPr>
            <a:r>
              <a:rPr lang="en-US" sz="714" b="1" kern="0">
                <a:solidFill>
                  <a:srgbClr val="505050"/>
                </a:solidFill>
                <a:latin typeface="Segoe UI Semilight"/>
              </a:rPr>
              <a:t>IAF</a:t>
            </a:r>
          </a:p>
        </p:txBody>
      </p:sp>
      <p:pic>
        <p:nvPicPr>
          <p:cNvPr id="248" name="Picture 247"/>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7321635" y="5736629"/>
            <a:ext cx="424174" cy="400420"/>
          </a:xfrm>
          <a:prstGeom prst="rect">
            <a:avLst/>
          </a:prstGeom>
        </p:spPr>
      </p:pic>
      <p:pic>
        <p:nvPicPr>
          <p:cNvPr id="250" name="Picture 249"/>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865587" y="5805548"/>
            <a:ext cx="437874" cy="262583"/>
          </a:xfrm>
          <a:prstGeom prst="rect">
            <a:avLst/>
          </a:prstGeom>
        </p:spPr>
      </p:pic>
      <p:sp>
        <p:nvSpPr>
          <p:cNvPr id="251" name="Rectangle 250"/>
          <p:cNvSpPr/>
          <p:nvPr/>
        </p:nvSpPr>
        <p:spPr>
          <a:xfrm>
            <a:off x="743551" y="6308179"/>
            <a:ext cx="677049"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Argentina </a:t>
            </a:r>
            <a:br>
              <a:rPr lang="en-US" sz="714" b="1" kern="0">
                <a:solidFill>
                  <a:srgbClr val="505050"/>
                </a:solidFill>
                <a:latin typeface="Segoe UI Semilight"/>
              </a:rPr>
            </a:br>
            <a:r>
              <a:rPr lang="en-US" sz="714" b="1" kern="0">
                <a:solidFill>
                  <a:srgbClr val="505050"/>
                </a:solidFill>
                <a:latin typeface="Segoe UI Semilight"/>
              </a:rPr>
              <a:t>PDPA</a:t>
            </a:r>
          </a:p>
        </p:txBody>
      </p:sp>
      <p:pic>
        <p:nvPicPr>
          <p:cNvPr id="253" name="Picture 252"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7893829" y="5762431"/>
            <a:ext cx="396376" cy="348809"/>
          </a:xfrm>
          <a:prstGeom prst="rect">
            <a:avLst/>
          </a:prstGeom>
          <a:noFill/>
          <a:ln>
            <a:noFill/>
          </a:ln>
        </p:spPr>
      </p:pic>
      <p:sp>
        <p:nvSpPr>
          <p:cNvPr id="254" name="Rectangle 253"/>
          <p:cNvSpPr/>
          <p:nvPr/>
        </p:nvSpPr>
        <p:spPr>
          <a:xfrm>
            <a:off x="7770634" y="6308153"/>
            <a:ext cx="64276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Japan CS Mark Gold</a:t>
            </a:r>
          </a:p>
        </p:txBody>
      </p:sp>
      <p:pic>
        <p:nvPicPr>
          <p:cNvPr id="256" name="Picture 255"/>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1636133" y="4443216"/>
            <a:ext cx="529842" cy="529842"/>
          </a:xfrm>
          <a:prstGeom prst="rect">
            <a:avLst/>
          </a:prstGeom>
        </p:spPr>
      </p:pic>
      <p:sp>
        <p:nvSpPr>
          <p:cNvPr id="257" name="Rectangle 256"/>
          <p:cNvSpPr/>
          <p:nvPr/>
        </p:nvSpPr>
        <p:spPr>
          <a:xfrm>
            <a:off x="1570145" y="5107218"/>
            <a:ext cx="661818" cy="15276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CDSA</a:t>
            </a:r>
          </a:p>
        </p:txBody>
      </p:sp>
      <p:sp>
        <p:nvSpPr>
          <p:cNvPr id="259" name="Rectangle 258"/>
          <p:cNvSpPr/>
          <p:nvPr/>
        </p:nvSpPr>
        <p:spPr>
          <a:xfrm>
            <a:off x="3993809" y="5029755"/>
            <a:ext cx="807682"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Shared</a:t>
            </a:r>
          </a:p>
          <a:p>
            <a:pPr algn="ctr" defTabSz="608913" fontAlgn="ctr">
              <a:defRPr/>
            </a:pPr>
            <a:r>
              <a:rPr lang="en-US" sz="816" b="1" kern="0">
                <a:solidFill>
                  <a:srgbClr val="505050"/>
                </a:solidFill>
                <a:latin typeface="Segoe UI Semilight"/>
              </a:rPr>
              <a:t>Assessments</a:t>
            </a:r>
          </a:p>
        </p:txBody>
      </p:sp>
      <p:pic>
        <p:nvPicPr>
          <p:cNvPr id="260" name="Picture 259"/>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07346" y="4564464"/>
            <a:ext cx="580606" cy="287345"/>
          </a:xfrm>
          <a:prstGeom prst="rect">
            <a:avLst/>
          </a:prstGeom>
        </p:spPr>
      </p:pic>
      <p:sp>
        <p:nvSpPr>
          <p:cNvPr id="262" name="Rectangle 261"/>
          <p:cNvSpPr/>
          <p:nvPr/>
        </p:nvSpPr>
        <p:spPr>
          <a:xfrm>
            <a:off x="6657760" y="6313487"/>
            <a:ext cx="633925" cy="307690"/>
          </a:xfrm>
          <a:prstGeom prst="rect">
            <a:avLst/>
          </a:prstGeom>
        </p:spPr>
        <p:txBody>
          <a:bodyPr wrap="none" lIns="0" tIns="0" rIns="0" bIns="0" anchor="ctr">
            <a:noAutofit/>
          </a:bodyPr>
          <a:lstStyle/>
          <a:p>
            <a:pPr algn="ctr" defTabSz="608913" fontAlgn="ctr">
              <a:defRPr/>
            </a:pPr>
            <a:r>
              <a:rPr lang="en-US" sz="714" b="1" kern="0">
                <a:solidFill>
                  <a:srgbClr val="505050"/>
                </a:solidFill>
                <a:latin typeface="Segoe UI Semilight"/>
              </a:rPr>
              <a:t>Japan My</a:t>
            </a:r>
          </a:p>
          <a:p>
            <a:pPr algn="ctr" defTabSz="608913" fontAlgn="ctr">
              <a:defRPr/>
            </a:pPr>
            <a:r>
              <a:rPr lang="en-US" sz="714" b="1" kern="0">
                <a:solidFill>
                  <a:srgbClr val="505050"/>
                </a:solidFill>
                <a:latin typeface="Segoe UI Semilight"/>
              </a:rPr>
              <a:t>Number Act</a:t>
            </a:r>
          </a:p>
        </p:txBody>
      </p:sp>
      <p:pic>
        <p:nvPicPr>
          <p:cNvPr id="263" name="Picture 262"/>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6727475" y="5741945"/>
            <a:ext cx="509275" cy="389790"/>
          </a:xfrm>
          <a:prstGeom prst="rect">
            <a:avLst/>
          </a:prstGeom>
        </p:spPr>
      </p:pic>
      <p:pic>
        <p:nvPicPr>
          <p:cNvPr id="265" name="Picture 264"/>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1077" y="4502286"/>
            <a:ext cx="618456" cy="411701"/>
          </a:xfrm>
          <a:prstGeom prst="rect">
            <a:avLst/>
          </a:prstGeom>
        </p:spPr>
      </p:pic>
      <p:sp>
        <p:nvSpPr>
          <p:cNvPr id="266" name="Rectangle 265"/>
          <p:cNvSpPr/>
          <p:nvPr/>
        </p:nvSpPr>
        <p:spPr>
          <a:xfrm>
            <a:off x="3129701" y="5106677"/>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FACT UK</a:t>
            </a:r>
          </a:p>
        </p:txBody>
      </p:sp>
      <p:pic>
        <p:nvPicPr>
          <p:cNvPr id="268"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10756807" y="4484563"/>
            <a:ext cx="447148" cy="447148"/>
          </a:xfrm>
          <a:prstGeom prst="rect">
            <a:avLst/>
          </a:prstGeom>
          <a:noFill/>
          <a:extLst>
            <a:ext uri="{909E8E84-426E-40DD-AFC4-6F175D3DCCD1}">
              <a14:hiddenFill xmlns:a14="http://schemas.microsoft.com/office/drawing/2010/main">
                <a:solidFill>
                  <a:srgbClr val="FFFFFF"/>
                </a:solidFill>
              </a14:hiddenFill>
            </a:ext>
          </a:extLst>
        </p:spPr>
      </p:pic>
      <p:sp>
        <p:nvSpPr>
          <p:cNvPr id="269" name="Rectangle 268"/>
          <p:cNvSpPr/>
          <p:nvPr/>
        </p:nvSpPr>
        <p:spPr>
          <a:xfrm>
            <a:off x="10603498" y="5073750"/>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GLBA</a:t>
            </a:r>
          </a:p>
        </p:txBody>
      </p:sp>
      <p:sp>
        <p:nvSpPr>
          <p:cNvPr id="271" name="Rectangle 270"/>
          <p:cNvSpPr/>
          <p:nvPr/>
        </p:nvSpPr>
        <p:spPr>
          <a:xfrm>
            <a:off x="8517931" y="6308178"/>
            <a:ext cx="49158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ENS</a:t>
            </a:r>
          </a:p>
        </p:txBody>
      </p:sp>
      <p:pic>
        <p:nvPicPr>
          <p:cNvPr id="272" name="Picture 271"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8412713" y="5712982"/>
            <a:ext cx="702019" cy="537314"/>
          </a:xfrm>
          <a:prstGeom prst="rect">
            <a:avLst/>
          </a:prstGeom>
          <a:noFill/>
          <a:extLst>
            <a:ext uri="{909E8E84-426E-40DD-AFC4-6F175D3DCCD1}">
              <a14:hiddenFill xmlns:a14="http://schemas.microsoft.com/office/drawing/2010/main">
                <a:solidFill>
                  <a:srgbClr val="FFFFFF"/>
                </a:solidFill>
              </a14:hiddenFill>
            </a:ext>
          </a:extLst>
        </p:spPr>
      </p:pic>
      <p:sp>
        <p:nvSpPr>
          <p:cNvPr id="274" name="Rectangle 273"/>
          <p:cNvSpPr/>
          <p:nvPr/>
        </p:nvSpPr>
        <p:spPr>
          <a:xfrm>
            <a:off x="834435" y="5045639"/>
            <a:ext cx="564088" cy="275923"/>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PCI DSS</a:t>
            </a:r>
          </a:p>
          <a:p>
            <a:pPr algn="ctr" defTabSz="608913" fontAlgn="ctr">
              <a:defRPr/>
            </a:pPr>
            <a:r>
              <a:rPr lang="en-US" sz="816" b="1" kern="0">
                <a:solidFill>
                  <a:srgbClr val="505050"/>
                </a:solidFill>
                <a:latin typeface="Segoe UI Semilight"/>
              </a:rPr>
              <a:t>Level 1</a:t>
            </a:r>
          </a:p>
        </p:txBody>
      </p:sp>
      <p:pic>
        <p:nvPicPr>
          <p:cNvPr id="27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092" y="4513120"/>
            <a:ext cx="571119" cy="390033"/>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155208" y="4493957"/>
            <a:ext cx="856716" cy="428359"/>
          </a:xfrm>
          <a:prstGeom prst="rect">
            <a:avLst/>
          </a:prstGeom>
          <a:noFill/>
          <a:extLst>
            <a:ext uri="{909E8E84-426E-40DD-AFC4-6F175D3DCCD1}">
              <a14:hiddenFill xmlns:a14="http://schemas.microsoft.com/office/drawing/2010/main">
                <a:solidFill>
                  <a:srgbClr val="FFFFFF"/>
                </a:solidFill>
              </a14:hiddenFill>
            </a:ext>
          </a:extLst>
        </p:spPr>
      </p:pic>
      <p:sp>
        <p:nvSpPr>
          <p:cNvPr id="278" name="Rectangle 277"/>
          <p:cNvSpPr/>
          <p:nvPr/>
        </p:nvSpPr>
        <p:spPr>
          <a:xfrm>
            <a:off x="8205144" y="5073750"/>
            <a:ext cx="756845"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MARS-E</a:t>
            </a:r>
          </a:p>
        </p:txBody>
      </p:sp>
      <p:sp>
        <p:nvSpPr>
          <p:cNvPr id="280" name="Rectangle 279"/>
          <p:cNvSpPr/>
          <p:nvPr/>
        </p:nvSpPr>
        <p:spPr>
          <a:xfrm>
            <a:off x="11533847" y="5073748"/>
            <a:ext cx="436849" cy="222217"/>
          </a:xfrm>
          <a:prstGeom prst="rect">
            <a:avLst/>
          </a:prstGeom>
        </p:spPr>
        <p:txBody>
          <a:bodyPr wrap="none">
            <a:spAutoFit/>
          </a:bodyPr>
          <a:lstStyle/>
          <a:p>
            <a:pPr algn="ctr" defTabSz="582103" fontAlgn="ctr">
              <a:defRPr/>
            </a:pPr>
            <a:r>
              <a:rPr lang="en-US" sz="816" b="1" kern="0">
                <a:solidFill>
                  <a:srgbClr val="505050"/>
                </a:solidFill>
                <a:latin typeface="Segoe UI Semilight"/>
              </a:rPr>
              <a:t>FFIEC</a:t>
            </a:r>
          </a:p>
        </p:txBody>
      </p:sp>
      <p:pic>
        <p:nvPicPr>
          <p:cNvPr id="281"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1436587" y="4585335"/>
            <a:ext cx="631368" cy="245602"/>
          </a:xfrm>
          <a:prstGeom prst="rect">
            <a:avLst/>
          </a:prstGeom>
          <a:noFill/>
          <a:extLst>
            <a:ext uri="{909E8E84-426E-40DD-AFC4-6F175D3DCCD1}">
              <a14:hiddenFill xmlns:a14="http://schemas.microsoft.com/office/drawing/2010/main">
                <a:solidFill>
                  <a:srgbClr val="FFFFFF"/>
                </a:solidFill>
              </a14:hiddenFill>
            </a:ext>
          </a:extLst>
        </p:spPr>
      </p:pic>
      <p:sp>
        <p:nvSpPr>
          <p:cNvPr id="283" name="Rectangle 282"/>
          <p:cNvSpPr/>
          <p:nvPr/>
        </p:nvSpPr>
        <p:spPr>
          <a:xfrm>
            <a:off x="3921016" y="6308178"/>
            <a:ext cx="50232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TRUCS</a:t>
            </a:r>
          </a:p>
        </p:txBody>
      </p:sp>
      <p:pic>
        <p:nvPicPr>
          <p:cNvPr id="284" name="Picture 283"/>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13274" y="5749596"/>
            <a:ext cx="517807" cy="374486"/>
          </a:xfrm>
          <a:prstGeom prst="rect">
            <a:avLst/>
          </a:prstGeom>
        </p:spPr>
      </p:pic>
      <p:pic>
        <p:nvPicPr>
          <p:cNvPr id="286" name="Picture 28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03597" y="1909983"/>
            <a:ext cx="586614" cy="537038"/>
          </a:xfrm>
          <a:prstGeom prst="rect">
            <a:avLst/>
          </a:prstGeom>
        </p:spPr>
      </p:pic>
      <p:sp>
        <p:nvSpPr>
          <p:cNvPr id="287" name="Rectangle 286"/>
          <p:cNvSpPr/>
          <p:nvPr/>
        </p:nvSpPr>
        <p:spPr>
          <a:xfrm>
            <a:off x="6416299" y="2606755"/>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2 Type 2</a:t>
            </a:r>
          </a:p>
        </p:txBody>
      </p:sp>
      <p:pic>
        <p:nvPicPr>
          <p:cNvPr id="289" name="Picture 288"/>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582985" y="1909983"/>
            <a:ext cx="586614" cy="537038"/>
          </a:xfrm>
          <a:prstGeom prst="rect">
            <a:avLst/>
          </a:prstGeom>
        </p:spPr>
      </p:pic>
      <p:sp>
        <p:nvSpPr>
          <p:cNvPr id="290" name="Rectangle 289"/>
          <p:cNvSpPr/>
          <p:nvPr/>
        </p:nvSpPr>
        <p:spPr>
          <a:xfrm>
            <a:off x="7495688" y="2606755"/>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3</a:t>
            </a:r>
          </a:p>
        </p:txBody>
      </p:sp>
      <p:pic>
        <p:nvPicPr>
          <p:cNvPr id="292"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10351360" y="5823251"/>
            <a:ext cx="454351" cy="227176"/>
          </a:xfrm>
          <a:prstGeom prst="rect">
            <a:avLst/>
          </a:prstGeom>
          <a:noFill/>
          <a:extLst>
            <a:ext uri="{909E8E84-426E-40DD-AFC4-6F175D3DCCD1}">
              <a14:hiddenFill xmlns:a14="http://schemas.microsoft.com/office/drawing/2010/main">
                <a:solidFill>
                  <a:srgbClr val="FFFFFF"/>
                </a:solidFill>
              </a14:hiddenFill>
            </a:ext>
          </a:extLst>
        </p:spPr>
      </p:pic>
      <p:sp>
        <p:nvSpPr>
          <p:cNvPr id="293" name="Rectangle 292"/>
          <p:cNvSpPr/>
          <p:nvPr/>
        </p:nvSpPr>
        <p:spPr>
          <a:xfrm>
            <a:off x="10198210" y="6308178"/>
            <a:ext cx="76442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Canada</a:t>
            </a:r>
          </a:p>
          <a:p>
            <a:pPr algn="ctr" defTabSz="582215" fontAlgn="ctr">
              <a:defRPr/>
            </a:pPr>
            <a:r>
              <a:rPr lang="en-US" sz="714" b="1" kern="0">
                <a:solidFill>
                  <a:srgbClr val="505050"/>
                </a:solidFill>
                <a:latin typeface="Segoe UI Semilight"/>
              </a:rPr>
              <a:t>Privacy Laws</a:t>
            </a:r>
          </a:p>
        </p:txBody>
      </p:sp>
      <p:sp>
        <p:nvSpPr>
          <p:cNvPr id="295" name="Rectangle 294"/>
          <p:cNvSpPr/>
          <p:nvPr/>
        </p:nvSpPr>
        <p:spPr>
          <a:xfrm>
            <a:off x="2300941" y="5106678"/>
            <a:ext cx="761211" cy="153844"/>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MPAA</a:t>
            </a:r>
          </a:p>
        </p:txBody>
      </p:sp>
      <p:pic>
        <p:nvPicPr>
          <p:cNvPr id="296"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46974" y="4577635"/>
            <a:ext cx="467751" cy="261003"/>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9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2560" y="5713762"/>
            <a:ext cx="310561" cy="446156"/>
          </a:xfrm>
          <a:prstGeom prst="rect">
            <a:avLst/>
          </a:prstGeom>
        </p:spPr>
      </p:pic>
      <p:sp>
        <p:nvSpPr>
          <p:cNvPr id="299" name="Rectangle 298"/>
          <p:cNvSpPr/>
          <p:nvPr/>
        </p:nvSpPr>
        <p:spPr>
          <a:xfrm>
            <a:off x="10903618" y="6308179"/>
            <a:ext cx="55188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Privacy</a:t>
            </a:r>
          </a:p>
          <a:p>
            <a:pPr algn="ctr" defTabSz="582215" fontAlgn="ctr">
              <a:defRPr/>
            </a:pPr>
            <a:r>
              <a:rPr lang="en-US" sz="714" b="1" kern="0">
                <a:solidFill>
                  <a:srgbClr val="505050"/>
                </a:solidFill>
                <a:latin typeface="Segoe UI Semilight"/>
              </a:rPr>
              <a:t>Shield</a:t>
            </a:r>
          </a:p>
        </p:txBody>
      </p:sp>
      <p:pic>
        <p:nvPicPr>
          <p:cNvPr id="301"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4634" y="1952638"/>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302" name="Rectangle 301"/>
          <p:cNvSpPr/>
          <p:nvPr/>
        </p:nvSpPr>
        <p:spPr>
          <a:xfrm>
            <a:off x="4324316" y="2606755"/>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22301</a:t>
            </a:r>
          </a:p>
        </p:txBody>
      </p:sp>
      <p:sp>
        <p:nvSpPr>
          <p:cNvPr id="304" name="Rectangle 303"/>
          <p:cNvSpPr/>
          <p:nvPr/>
        </p:nvSpPr>
        <p:spPr>
          <a:xfrm>
            <a:off x="9730823" y="6308179"/>
            <a:ext cx="444270"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India</a:t>
            </a:r>
          </a:p>
          <a:p>
            <a:pPr algn="ctr" defTabSz="582215" fontAlgn="ctr">
              <a:defRPr/>
            </a:pPr>
            <a:r>
              <a:rPr lang="en-US" sz="714" b="1" kern="0" err="1">
                <a:solidFill>
                  <a:srgbClr val="505050"/>
                </a:solidFill>
                <a:latin typeface="Segoe UI Semilight"/>
              </a:rPr>
              <a:t>MeitY</a:t>
            </a:r>
            <a:endParaRPr lang="en-US" sz="714" b="1" kern="0">
              <a:solidFill>
                <a:srgbClr val="505050"/>
              </a:solidFill>
              <a:latin typeface="Segoe UI Semilight"/>
            </a:endParaRPr>
          </a:p>
        </p:txBody>
      </p:sp>
      <p:pic>
        <p:nvPicPr>
          <p:cNvPr id="305" name="Picture 304"/>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9728400" y="5816262"/>
            <a:ext cx="433967" cy="241155"/>
          </a:xfrm>
          <a:prstGeom prst="rect">
            <a:avLst/>
          </a:prstGeom>
        </p:spPr>
      </p:pic>
      <p:sp>
        <p:nvSpPr>
          <p:cNvPr id="307" name="Rectangle 306"/>
          <p:cNvSpPr/>
          <p:nvPr/>
        </p:nvSpPr>
        <p:spPr>
          <a:xfrm>
            <a:off x="11350381" y="6307846"/>
            <a:ext cx="778796" cy="430380"/>
          </a:xfrm>
          <a:prstGeom prst="rect">
            <a:avLst/>
          </a:prstGeom>
        </p:spPr>
        <p:txBody>
          <a:bodyPr wrap="square" anchor="ctr">
            <a:spAutoFit/>
          </a:bodyPr>
          <a:lstStyle/>
          <a:p>
            <a:pPr algn="ctr" defTabSz="582103" fontAlgn="ctr">
              <a:defRPr/>
            </a:pPr>
            <a:r>
              <a:rPr lang="en-US" sz="714" b="1" kern="0">
                <a:solidFill>
                  <a:srgbClr val="505050"/>
                </a:solidFill>
                <a:latin typeface="Segoe UI Semilight"/>
              </a:rPr>
              <a:t>Germany IT</a:t>
            </a:r>
          </a:p>
          <a:p>
            <a:pPr algn="ctr" defTabSz="582103" fontAlgn="ctr">
              <a:defRPr/>
            </a:pPr>
            <a:r>
              <a:rPr lang="en-US" sz="714" b="1" kern="0">
                <a:solidFill>
                  <a:srgbClr val="505050"/>
                </a:solidFill>
                <a:latin typeface="Segoe UI Semilight"/>
              </a:rPr>
              <a:t>Grundschutz</a:t>
            </a:r>
          </a:p>
          <a:p>
            <a:pPr algn="ctr" defTabSz="582103" fontAlgn="ctr">
              <a:defRPr/>
            </a:pPr>
            <a:r>
              <a:rPr lang="en-US" sz="714" b="1" kern="0">
                <a:solidFill>
                  <a:srgbClr val="505050"/>
                </a:solidFill>
                <a:latin typeface="Segoe UI Semilight"/>
              </a:rPr>
              <a:t>workbook</a:t>
            </a:r>
          </a:p>
        </p:txBody>
      </p:sp>
      <p:pic>
        <p:nvPicPr>
          <p:cNvPr id="308" name="Picture 307"/>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34406" y="5738907"/>
            <a:ext cx="410746" cy="395864"/>
          </a:xfrm>
          <a:prstGeom prst="rect">
            <a:avLst/>
          </a:prstGeom>
        </p:spPr>
      </p:pic>
      <p:sp>
        <p:nvSpPr>
          <p:cNvPr id="310" name="Rectangle 309"/>
          <p:cNvSpPr/>
          <p:nvPr/>
        </p:nvSpPr>
        <p:spPr>
          <a:xfrm>
            <a:off x="9163467" y="6308179"/>
            <a:ext cx="46678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DPA</a:t>
            </a:r>
          </a:p>
        </p:txBody>
      </p:sp>
      <p:pic>
        <p:nvPicPr>
          <p:cNvPr id="311" name="Picture 310"/>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9228913" y="5744040"/>
            <a:ext cx="335889" cy="385599"/>
          </a:xfrm>
          <a:prstGeom prst="rect">
            <a:avLst/>
          </a:prstGeom>
        </p:spPr>
      </p:pic>
      <p:pic>
        <p:nvPicPr>
          <p:cNvPr id="313" name="Picture 312"/>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988658" y="2026306"/>
            <a:ext cx="793853" cy="304393"/>
          </a:xfrm>
          <a:prstGeom prst="rect">
            <a:avLst/>
          </a:prstGeom>
        </p:spPr>
      </p:pic>
      <p:sp>
        <p:nvSpPr>
          <p:cNvPr id="314" name="Rectangle 313"/>
          <p:cNvSpPr/>
          <p:nvPr/>
        </p:nvSpPr>
        <p:spPr>
          <a:xfrm>
            <a:off x="9963314" y="2555310"/>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Certification</a:t>
            </a:r>
          </a:p>
          <a:p>
            <a:pPr algn="ctr" defTabSz="608913" fontAlgn="ctr">
              <a:defRPr/>
            </a:pPr>
            <a:endParaRPr lang="en-US" sz="816" b="1" kern="0">
              <a:solidFill>
                <a:srgbClr val="505050"/>
              </a:solidFill>
              <a:latin typeface="Segoe UI Semilight"/>
            </a:endParaRPr>
          </a:p>
        </p:txBody>
      </p:sp>
      <p:pic>
        <p:nvPicPr>
          <p:cNvPr id="316" name="Picture 315"/>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1301728" y="2026307"/>
            <a:ext cx="793853" cy="304393"/>
          </a:xfrm>
          <a:prstGeom prst="rect">
            <a:avLst/>
          </a:prstGeom>
        </p:spPr>
      </p:pic>
      <p:sp>
        <p:nvSpPr>
          <p:cNvPr id="317" name="Rectangle 316"/>
          <p:cNvSpPr/>
          <p:nvPr/>
        </p:nvSpPr>
        <p:spPr>
          <a:xfrm>
            <a:off x="11276383" y="2548881"/>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Attestation</a:t>
            </a:r>
          </a:p>
          <a:p>
            <a:pPr algn="ctr" defTabSz="608913" fontAlgn="ctr">
              <a:defRPr/>
            </a:pPr>
            <a:endParaRPr lang="en-US" sz="816" b="1" kern="0">
              <a:solidFill>
                <a:srgbClr val="505050"/>
              </a:solidFill>
              <a:latin typeface="Segoe UI Semilight"/>
            </a:endParaRPr>
          </a:p>
        </p:txBody>
      </p:sp>
      <p:pic>
        <p:nvPicPr>
          <p:cNvPr id="319"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484996" y="4580153"/>
            <a:ext cx="613900" cy="255967"/>
          </a:xfrm>
          <a:prstGeom prst="rect">
            <a:avLst/>
          </a:prstGeom>
          <a:noFill/>
          <a:extLst>
            <a:ext uri="{909E8E84-426E-40DD-AFC4-6F175D3DCCD1}">
              <a14:hiddenFill xmlns:a14="http://schemas.microsoft.com/office/drawing/2010/main">
                <a:solidFill>
                  <a:srgbClr val="FFFFFF"/>
                </a:solidFill>
              </a14:hiddenFill>
            </a:ext>
          </a:extLst>
        </p:spPr>
      </p:pic>
      <p:sp>
        <p:nvSpPr>
          <p:cNvPr id="320" name="Rectangle 319"/>
          <p:cNvSpPr/>
          <p:nvPr/>
        </p:nvSpPr>
        <p:spPr>
          <a:xfrm>
            <a:off x="6420041" y="5073750"/>
            <a:ext cx="756846" cy="222186"/>
          </a:xfrm>
          <a:prstGeom prst="rect">
            <a:avLst/>
          </a:prstGeom>
        </p:spPr>
        <p:txBody>
          <a:bodyPr wrap="square">
            <a:spAutoFit/>
          </a:bodyPr>
          <a:lstStyle/>
          <a:p>
            <a:pPr algn="ctr" defTabSz="582215" fontAlgn="ctr">
              <a:defRPr/>
            </a:pPr>
            <a:r>
              <a:rPr lang="en-US" sz="816" b="1" kern="0">
                <a:solidFill>
                  <a:srgbClr val="505050"/>
                </a:solidFill>
                <a:latin typeface="Calibri"/>
              </a:rPr>
              <a:t>HITRUST</a:t>
            </a:r>
          </a:p>
        </p:txBody>
      </p:sp>
      <p:pic>
        <p:nvPicPr>
          <p:cNvPr id="322" name="Picture 321"/>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9226628" y="4585402"/>
            <a:ext cx="613073" cy="245469"/>
          </a:xfrm>
          <a:prstGeom prst="rect">
            <a:avLst/>
          </a:prstGeom>
        </p:spPr>
      </p:pic>
      <p:sp>
        <p:nvSpPr>
          <p:cNvPr id="323" name="Rectangle 322"/>
          <p:cNvSpPr/>
          <p:nvPr/>
        </p:nvSpPr>
        <p:spPr>
          <a:xfrm>
            <a:off x="9039831" y="5054218"/>
            <a:ext cx="100628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IG Toolkit UK</a:t>
            </a:r>
          </a:p>
        </p:txBody>
      </p:sp>
      <p:sp>
        <p:nvSpPr>
          <p:cNvPr id="325" name="Rectangle 324"/>
          <p:cNvSpPr/>
          <p:nvPr/>
        </p:nvSpPr>
        <p:spPr>
          <a:xfrm>
            <a:off x="2834474" y="6308179"/>
            <a:ext cx="467001"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DJCP</a:t>
            </a:r>
          </a:p>
        </p:txBody>
      </p:sp>
      <p:pic>
        <p:nvPicPr>
          <p:cNvPr id="326" name="Picture 325"/>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2759303" y="5623383"/>
            <a:ext cx="626917" cy="626916"/>
          </a:xfrm>
          <a:prstGeom prst="rect">
            <a:avLst/>
          </a:prstGeom>
        </p:spPr>
      </p:pic>
      <p:pic>
        <p:nvPicPr>
          <p:cNvPr id="328" name="Picture 327"/>
          <p:cNvPicPr>
            <a:picLocks noChangeAspect="1"/>
          </p:cNvPicPr>
          <p:nvPr/>
        </p:nvPicPr>
        <p:blipFill>
          <a:blip r:embed="rId4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46672" y="3201084"/>
            <a:ext cx="540722" cy="526778"/>
          </a:xfrm>
          <a:prstGeom prst="rect">
            <a:avLst/>
          </a:prstGeom>
        </p:spPr>
      </p:pic>
      <p:sp>
        <p:nvSpPr>
          <p:cNvPr id="329" name="Rectangle 328"/>
          <p:cNvSpPr/>
          <p:nvPr/>
        </p:nvSpPr>
        <p:spPr>
          <a:xfrm>
            <a:off x="9516868" y="3882941"/>
            <a:ext cx="400881"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ITAR</a:t>
            </a:r>
          </a:p>
        </p:txBody>
      </p:sp>
      <p:pic>
        <p:nvPicPr>
          <p:cNvPr id="331" name="Picture 6" descr="image007"/>
          <p:cNvPicPr>
            <a:picLocks noChangeAspect="1" noChangeArrowheads="1"/>
          </p:cNvPicPr>
          <p:nvPr/>
        </p:nvPicPr>
        <p:blipFill>
          <a:blip r:embed="rId42"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498531" y="3145626"/>
            <a:ext cx="541624" cy="54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2" name="Rectangle 331"/>
          <p:cNvSpPr/>
          <p:nvPr/>
        </p:nvSpPr>
        <p:spPr>
          <a:xfrm>
            <a:off x="8420459" y="3751490"/>
            <a:ext cx="788000"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Section 508 VPAT</a:t>
            </a:r>
          </a:p>
        </p:txBody>
      </p:sp>
      <p:pic>
        <p:nvPicPr>
          <p:cNvPr id="334" name="Picture 333" descr="FedRAMP"/>
          <p:cNvPicPr/>
          <p:nvPr/>
        </p:nvPicPr>
        <p:blipFill>
          <a:blip r:embed="rId43" cstate="screen">
            <a:extLst>
              <a:ext uri="{28A0092B-C50C-407E-A947-70E740481C1C}">
                <a14:useLocalDpi xmlns:a14="http://schemas.microsoft.com/office/drawing/2010/main" val="0"/>
              </a:ext>
            </a:extLst>
          </a:blip>
          <a:srcRect/>
          <a:stretch>
            <a:fillRect/>
          </a:stretch>
        </p:blipFill>
        <p:spPr bwMode="auto">
          <a:xfrm>
            <a:off x="6495944" y="3339212"/>
            <a:ext cx="578704" cy="202837"/>
          </a:xfrm>
          <a:prstGeom prst="rect">
            <a:avLst/>
          </a:prstGeom>
          <a:noFill/>
          <a:ln>
            <a:noFill/>
          </a:ln>
        </p:spPr>
      </p:pic>
      <p:sp>
        <p:nvSpPr>
          <p:cNvPr id="335" name="Rectangle 334"/>
          <p:cNvSpPr/>
          <p:nvPr/>
        </p:nvSpPr>
        <p:spPr>
          <a:xfrm>
            <a:off x="6446706" y="3814261"/>
            <a:ext cx="677182"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SP 800-171</a:t>
            </a:r>
          </a:p>
        </p:txBody>
      </p:sp>
      <p:sp>
        <p:nvSpPr>
          <p:cNvPr id="337" name="Rectangle 336"/>
          <p:cNvSpPr/>
          <p:nvPr/>
        </p:nvSpPr>
        <p:spPr>
          <a:xfrm>
            <a:off x="7504376" y="3814262"/>
            <a:ext cx="662468"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FIPS 140-2</a:t>
            </a:r>
          </a:p>
        </p:txBody>
      </p:sp>
      <p:pic>
        <p:nvPicPr>
          <p:cNvPr id="338" name="Picture 15" descr="http://www.filetransferglossary.com/wp-content/uploads/2011/01/FIPS_140-2_validated_logo.gif"/>
          <p:cNvPicPr>
            <a:picLocks noChangeAspect="1" noChangeArrowheads="1"/>
          </p:cNvPicPr>
          <p:nvPr/>
        </p:nvPicPr>
        <p:blipFill>
          <a:blip r:embed="rId44"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3942" y="3120156"/>
            <a:ext cx="554428" cy="550422"/>
          </a:xfrm>
          <a:prstGeom prst="rect">
            <a:avLst/>
          </a:prstGeom>
          <a:noFill/>
          <a:extLst>
            <a:ext uri="{909E8E84-426E-40DD-AFC4-6F175D3DCCD1}">
              <a14:hiddenFill xmlns:a14="http://schemas.microsoft.com/office/drawing/2010/main">
                <a:solidFill>
                  <a:srgbClr val="FFFFFF"/>
                </a:solidFill>
              </a14:hiddenFill>
            </a:ext>
          </a:extLst>
        </p:spPr>
      </p:pic>
      <p:sp>
        <p:nvSpPr>
          <p:cNvPr id="340" name="Rectangle 339"/>
          <p:cNvSpPr/>
          <p:nvPr/>
        </p:nvSpPr>
        <p:spPr>
          <a:xfrm>
            <a:off x="1862780" y="3751490"/>
            <a:ext cx="96843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High</a:t>
            </a:r>
          </a:p>
          <a:p>
            <a:pPr algn="ctr" defTabSz="582215" fontAlgn="ctr">
              <a:defRPr/>
            </a:pPr>
            <a:r>
              <a:rPr lang="en-US" sz="816" b="1" kern="0">
                <a:solidFill>
                  <a:srgbClr val="505050"/>
                </a:solidFill>
                <a:latin typeface="Segoe UI Semilight"/>
              </a:rPr>
              <a:t>JAB P-ATO</a:t>
            </a:r>
          </a:p>
        </p:txBody>
      </p:sp>
      <p:pic>
        <p:nvPicPr>
          <p:cNvPr id="341" name="Picture 340"/>
          <p:cNvPicPr>
            <a:picLocks noChangeAspect="1"/>
          </p:cNvPicPr>
          <p:nvPr/>
        </p:nvPicPr>
        <p:blipFill rotWithShape="1">
          <a:blip r:embed="rId45"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2054514" y="3134134"/>
            <a:ext cx="667815" cy="414953"/>
          </a:xfrm>
          <a:prstGeom prst="rect">
            <a:avLst/>
          </a:prstGeom>
        </p:spPr>
      </p:pic>
      <p:sp>
        <p:nvSpPr>
          <p:cNvPr id="343" name="Rectangle 342"/>
          <p:cNvSpPr/>
          <p:nvPr/>
        </p:nvSpPr>
        <p:spPr>
          <a:xfrm>
            <a:off x="10505589" y="3882939"/>
            <a:ext cx="373088"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CJIS</a:t>
            </a:r>
          </a:p>
        </p:txBody>
      </p:sp>
      <p:pic>
        <p:nvPicPr>
          <p:cNvPr id="344" name="Picture 343"/>
          <p:cNvPicPr>
            <a:picLocks noChangeAspect="1"/>
          </p:cNvPicPr>
          <p:nvPr/>
        </p:nvPicPr>
        <p:blipFill>
          <a:blip r:embed="rId4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06135" y="3205823"/>
            <a:ext cx="532216" cy="552368"/>
          </a:xfrm>
          <a:prstGeom prst="rect">
            <a:avLst/>
          </a:prstGeom>
        </p:spPr>
      </p:pic>
      <p:sp>
        <p:nvSpPr>
          <p:cNvPr id="346" name="Rectangle 345"/>
          <p:cNvSpPr/>
          <p:nvPr/>
        </p:nvSpPr>
        <p:spPr>
          <a:xfrm>
            <a:off x="3131759" y="3806456"/>
            <a:ext cx="726229" cy="350264"/>
          </a:xfrm>
          <a:prstGeom prst="rect">
            <a:avLst/>
          </a:prstGeom>
        </p:spPr>
        <p:txBody>
          <a:bodyPr wrap="none">
            <a:spAutoFit/>
          </a:bodyPr>
          <a:lstStyle/>
          <a:p>
            <a:pPr algn="ctr" defTabSz="582215" fontAlgn="ctr">
              <a:defRPr/>
            </a:pPr>
            <a:r>
              <a:rPr lang="en-US" sz="816" b="1" kern="0">
                <a:solidFill>
                  <a:srgbClr val="505050"/>
                </a:solidFill>
                <a:latin typeface="Segoe UI Semilight"/>
              </a:rPr>
              <a:t>DoD DISA</a:t>
            </a:r>
          </a:p>
          <a:p>
            <a:pPr algn="ctr" defTabSz="582215" fontAlgn="ctr">
              <a:defRPr/>
            </a:pPr>
            <a:r>
              <a:rPr lang="en-US" sz="816" b="1" kern="0">
                <a:solidFill>
                  <a:srgbClr val="505050"/>
                </a:solidFill>
                <a:latin typeface="Segoe UI Semilight"/>
              </a:rPr>
              <a:t>SRG Level 2</a:t>
            </a:r>
          </a:p>
        </p:txBody>
      </p:sp>
      <p:pic>
        <p:nvPicPr>
          <p:cNvPr id="347" name="Picture 346"/>
          <p:cNvPicPr>
            <a:picLocks noChangeAspect="1"/>
          </p:cNvPicPr>
          <p:nvPr/>
        </p:nvPicPr>
        <p:blipFill>
          <a:blip r:embed="rId47" cstate="screen">
            <a:extLst>
              <a:ext uri="{28A0092B-C50C-407E-A947-70E740481C1C}">
                <a14:useLocalDpi xmlns:a14="http://schemas.microsoft.com/office/drawing/2010/main" val="0"/>
              </a:ext>
            </a:extLst>
          </a:blip>
          <a:stretch>
            <a:fillRect/>
          </a:stretch>
        </p:blipFill>
        <p:spPr>
          <a:xfrm>
            <a:off x="3224690" y="3167152"/>
            <a:ext cx="540367" cy="539466"/>
          </a:xfrm>
          <a:prstGeom prst="rect">
            <a:avLst/>
          </a:prstGeom>
        </p:spPr>
      </p:pic>
      <p:sp>
        <p:nvSpPr>
          <p:cNvPr id="349" name="Rectangle 348"/>
          <p:cNvSpPr/>
          <p:nvPr/>
        </p:nvSpPr>
        <p:spPr>
          <a:xfrm>
            <a:off x="4215698" y="3806456"/>
            <a:ext cx="729499" cy="350264"/>
          </a:xfrm>
          <a:prstGeom prst="rect">
            <a:avLst/>
          </a:prstGeom>
        </p:spPr>
        <p:txBody>
          <a:bodyPr wrap="none">
            <a:spAutoFit/>
          </a:bodyPr>
          <a:lstStyle/>
          <a:p>
            <a:pPr algn="ctr" defTabSz="582215" fontAlgn="ctr">
              <a:defRPr/>
            </a:pPr>
            <a:r>
              <a:rPr lang="en-US" sz="816" b="1" kern="0">
                <a:solidFill>
                  <a:srgbClr val="505050"/>
                </a:solidFill>
                <a:latin typeface="Segoe UI Semilight"/>
              </a:rPr>
              <a:t>DoD DISA</a:t>
            </a:r>
          </a:p>
          <a:p>
            <a:pPr algn="ctr" defTabSz="582215" fontAlgn="ctr">
              <a:defRPr/>
            </a:pPr>
            <a:r>
              <a:rPr lang="en-US" sz="816" b="1" kern="0">
                <a:solidFill>
                  <a:srgbClr val="505050"/>
                </a:solidFill>
                <a:latin typeface="Segoe UI Semilight"/>
              </a:rPr>
              <a:t>SRG Level 4</a:t>
            </a:r>
          </a:p>
        </p:txBody>
      </p:sp>
      <p:pic>
        <p:nvPicPr>
          <p:cNvPr id="350" name="Picture 349"/>
          <p:cNvPicPr>
            <a:picLocks noChangeAspect="1"/>
          </p:cNvPicPr>
          <p:nvPr/>
        </p:nvPicPr>
        <p:blipFill>
          <a:blip r:embed="rId47" cstate="screen">
            <a:extLst>
              <a:ext uri="{28A0092B-C50C-407E-A947-70E740481C1C}">
                <a14:useLocalDpi xmlns:a14="http://schemas.microsoft.com/office/drawing/2010/main" val="0"/>
              </a:ext>
            </a:extLst>
          </a:blip>
          <a:stretch>
            <a:fillRect/>
          </a:stretch>
        </p:blipFill>
        <p:spPr>
          <a:xfrm>
            <a:off x="4310263" y="3166538"/>
            <a:ext cx="540365" cy="539466"/>
          </a:xfrm>
          <a:prstGeom prst="rect">
            <a:avLst/>
          </a:prstGeom>
        </p:spPr>
      </p:pic>
      <p:sp>
        <p:nvSpPr>
          <p:cNvPr id="352" name="Rectangle 351"/>
          <p:cNvSpPr/>
          <p:nvPr/>
        </p:nvSpPr>
        <p:spPr>
          <a:xfrm>
            <a:off x="11408527" y="3814260"/>
            <a:ext cx="567643"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IRS 1075</a:t>
            </a:r>
          </a:p>
        </p:txBody>
      </p:sp>
      <p:pic>
        <p:nvPicPr>
          <p:cNvPr id="353" name="Picture 352"/>
          <p:cNvPicPr>
            <a:picLocks noChangeAspect="1"/>
          </p:cNvPicPr>
          <p:nvPr/>
        </p:nvPicPr>
        <p:blipFill>
          <a:blip r:embed="rId48" cstate="screen">
            <a:clrChange>
              <a:clrFrom>
                <a:srgbClr val="FEFFFA"/>
              </a:clrFrom>
              <a:clrTo>
                <a:srgbClr val="FEFFFA">
                  <a:alpha val="0"/>
                </a:srgbClr>
              </a:clrTo>
            </a:clrChange>
            <a:extLst>
              <a:ext uri="{28A0092B-C50C-407E-A947-70E740481C1C}">
                <a14:useLocalDpi xmlns:a14="http://schemas.microsoft.com/office/drawing/2010/main" val="0"/>
              </a:ext>
            </a:extLst>
          </a:blip>
          <a:stretch>
            <a:fillRect/>
          </a:stretch>
        </p:blipFill>
        <p:spPr>
          <a:xfrm>
            <a:off x="11301529" y="3299053"/>
            <a:ext cx="725689" cy="265740"/>
          </a:xfrm>
          <a:prstGeom prst="rect">
            <a:avLst/>
          </a:prstGeom>
        </p:spPr>
      </p:pic>
      <p:sp>
        <p:nvSpPr>
          <p:cNvPr id="355" name="Rectangle 354"/>
          <p:cNvSpPr/>
          <p:nvPr/>
        </p:nvSpPr>
        <p:spPr>
          <a:xfrm>
            <a:off x="5356897" y="3806456"/>
            <a:ext cx="726229" cy="350264"/>
          </a:xfrm>
          <a:prstGeom prst="rect">
            <a:avLst/>
          </a:prstGeom>
        </p:spPr>
        <p:txBody>
          <a:bodyPr wrap="none">
            <a:spAutoFit/>
          </a:bodyPr>
          <a:lstStyle/>
          <a:p>
            <a:pPr algn="ctr" defTabSz="582215" fontAlgn="ctr">
              <a:defRPr/>
            </a:pPr>
            <a:r>
              <a:rPr lang="en-US" sz="816" b="1" kern="0">
                <a:solidFill>
                  <a:srgbClr val="505050"/>
                </a:solidFill>
                <a:latin typeface="Segoe UI Semilight"/>
              </a:rPr>
              <a:t>DoD DISA</a:t>
            </a:r>
          </a:p>
          <a:p>
            <a:pPr algn="ctr" defTabSz="582215" fontAlgn="ctr">
              <a:defRPr/>
            </a:pPr>
            <a:r>
              <a:rPr lang="en-US" sz="816" b="1" kern="0">
                <a:solidFill>
                  <a:srgbClr val="505050"/>
                </a:solidFill>
                <a:latin typeface="Segoe UI Semilight"/>
              </a:rPr>
              <a:t>SRG Level 5</a:t>
            </a:r>
          </a:p>
        </p:txBody>
      </p:sp>
      <p:pic>
        <p:nvPicPr>
          <p:cNvPr id="356" name="Picture 355"/>
          <p:cNvPicPr>
            <a:picLocks noChangeAspect="1"/>
          </p:cNvPicPr>
          <p:nvPr/>
        </p:nvPicPr>
        <p:blipFill>
          <a:blip r:embed="rId47" cstate="screen">
            <a:extLst>
              <a:ext uri="{28A0092B-C50C-407E-A947-70E740481C1C}">
                <a14:useLocalDpi xmlns:a14="http://schemas.microsoft.com/office/drawing/2010/main" val="0"/>
              </a:ext>
            </a:extLst>
          </a:blip>
          <a:stretch>
            <a:fillRect/>
          </a:stretch>
        </p:blipFill>
        <p:spPr>
          <a:xfrm>
            <a:off x="5449828" y="3169533"/>
            <a:ext cx="540367" cy="539466"/>
          </a:xfrm>
          <a:prstGeom prst="rect">
            <a:avLst/>
          </a:prstGeom>
        </p:spPr>
      </p:pic>
      <p:pic>
        <p:nvPicPr>
          <p:cNvPr id="358" name="Picture 357"/>
          <p:cNvPicPr>
            <a:picLocks noChangeAspect="1"/>
          </p:cNvPicPr>
          <p:nvPr/>
        </p:nvPicPr>
        <p:blipFill rotWithShape="1">
          <a:blip r:embed="rId45"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49105" y="3134134"/>
            <a:ext cx="667815" cy="414953"/>
          </a:xfrm>
          <a:prstGeom prst="rect">
            <a:avLst/>
          </a:prstGeom>
        </p:spPr>
      </p:pic>
      <p:sp>
        <p:nvSpPr>
          <p:cNvPr id="359" name="Rectangle 358"/>
          <p:cNvSpPr/>
          <p:nvPr/>
        </p:nvSpPr>
        <p:spPr>
          <a:xfrm>
            <a:off x="696389" y="3751490"/>
            <a:ext cx="96843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Moderate</a:t>
            </a:r>
          </a:p>
          <a:p>
            <a:pPr algn="ctr" defTabSz="582215" fontAlgn="ctr">
              <a:defRPr/>
            </a:pPr>
            <a:r>
              <a:rPr lang="en-US" sz="816" b="1" kern="0">
                <a:solidFill>
                  <a:srgbClr val="505050"/>
                </a:solidFill>
                <a:latin typeface="Segoe UI Semilight"/>
              </a:rPr>
              <a:t>JAB P-ATO</a:t>
            </a:r>
          </a:p>
        </p:txBody>
      </p:sp>
      <p:pic>
        <p:nvPicPr>
          <p:cNvPr id="361"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86143" y="1952638"/>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362" name="Rectangle 361"/>
          <p:cNvSpPr/>
          <p:nvPr/>
        </p:nvSpPr>
        <p:spPr>
          <a:xfrm>
            <a:off x="3195825" y="2606755"/>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27017</a:t>
            </a:r>
          </a:p>
        </p:txBody>
      </p:sp>
      <p:sp>
        <p:nvSpPr>
          <p:cNvPr id="364" name="Rectangle 363"/>
          <p:cNvSpPr/>
          <p:nvPr/>
        </p:nvSpPr>
        <p:spPr bwMode="auto">
          <a:xfrm>
            <a:off x="174332" y="1793417"/>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B6F0"/>
                </a:solidFill>
                <a:latin typeface="Segoe UI"/>
                <a:cs typeface="Segoe UI Semibold" panose="020B0702040204020203" pitchFamily="34" charset="0"/>
              </a:rPr>
              <a:t>GLOBAL</a:t>
            </a:r>
          </a:p>
        </p:txBody>
      </p:sp>
      <p:cxnSp>
        <p:nvCxnSpPr>
          <p:cNvPr id="365" name="Straight Connector 364"/>
          <p:cNvCxnSpPr/>
          <p:nvPr/>
        </p:nvCxnSpPr>
        <p:spPr>
          <a:xfrm>
            <a:off x="587824" y="1777955"/>
            <a:ext cx="0" cy="1014727"/>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7" name="Rectangle 366"/>
          <p:cNvSpPr/>
          <p:nvPr/>
        </p:nvSpPr>
        <p:spPr bwMode="auto">
          <a:xfrm>
            <a:off x="178203" y="3092902"/>
            <a:ext cx="409957"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64B7"/>
                </a:solidFill>
                <a:latin typeface="Segoe UI"/>
                <a:cs typeface="Segoe UI Semibold" panose="020B0702040204020203" pitchFamily="34" charset="0"/>
              </a:rPr>
              <a:t>US GOV</a:t>
            </a:r>
          </a:p>
        </p:txBody>
      </p:sp>
      <p:cxnSp>
        <p:nvCxnSpPr>
          <p:cNvPr id="368" name="Straight Connector 367"/>
          <p:cNvCxnSpPr/>
          <p:nvPr/>
        </p:nvCxnSpPr>
        <p:spPr>
          <a:xfrm>
            <a:off x="587824" y="3077440"/>
            <a:ext cx="0" cy="1014727"/>
          </a:xfrm>
          <a:prstGeom prst="line">
            <a:avLst/>
          </a:prstGeom>
          <a:ln w="28575">
            <a:solidFill>
              <a:srgbClr val="0064B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0" name="Rectangle 369"/>
          <p:cNvSpPr/>
          <p:nvPr/>
        </p:nvSpPr>
        <p:spPr bwMode="auto">
          <a:xfrm>
            <a:off x="174333" y="4375984"/>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327A"/>
                </a:solidFill>
                <a:latin typeface="Segoe UI"/>
                <a:cs typeface="Segoe UI Semibold" panose="020B0702040204020203" pitchFamily="34" charset="0"/>
              </a:rPr>
              <a:t>INDUSTRY</a:t>
            </a:r>
          </a:p>
        </p:txBody>
      </p:sp>
      <p:cxnSp>
        <p:nvCxnSpPr>
          <p:cNvPr id="371" name="Straight Connector 370"/>
          <p:cNvCxnSpPr/>
          <p:nvPr/>
        </p:nvCxnSpPr>
        <p:spPr>
          <a:xfrm>
            <a:off x="587824" y="4360522"/>
            <a:ext cx="0" cy="1014727"/>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3" name="Rectangle 372"/>
          <p:cNvSpPr/>
          <p:nvPr/>
        </p:nvSpPr>
        <p:spPr bwMode="auto">
          <a:xfrm>
            <a:off x="178535" y="5699930"/>
            <a:ext cx="409289"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1F50"/>
                </a:solidFill>
                <a:latin typeface="Segoe UI"/>
                <a:cs typeface="Segoe UI Semibold" panose="020B0702040204020203" pitchFamily="34" charset="0"/>
              </a:rPr>
              <a:t>REGIONAL</a:t>
            </a:r>
          </a:p>
        </p:txBody>
      </p:sp>
      <p:cxnSp>
        <p:nvCxnSpPr>
          <p:cNvPr id="374" name="Straight Connector 373"/>
          <p:cNvCxnSpPr/>
          <p:nvPr/>
        </p:nvCxnSpPr>
        <p:spPr>
          <a:xfrm>
            <a:off x="587824" y="5684468"/>
            <a:ext cx="0" cy="1014727"/>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V="1">
            <a:off x="717026" y="2964032"/>
            <a:ext cx="1139972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V="1">
            <a:off x="717026" y="4248055"/>
            <a:ext cx="1139972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flipV="1">
            <a:off x="717026" y="5517902"/>
            <a:ext cx="1139972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88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99724c5135ae293be3a8991b37438206f5e9d"/>
</p:tagLst>
</file>

<file path=ppt/tags/tag2.xml><?xml version="1.0" encoding="utf-8"?>
<p:tagLst xmlns:a="http://schemas.openxmlformats.org/drawingml/2006/main" xmlns:r="http://schemas.openxmlformats.org/officeDocument/2006/relationships" xmlns:p="http://schemas.openxmlformats.org/presentationml/2006/main">
  <p:tag name="TIMING" val="|11.3|1.4|19.4|4.3|4.3"/>
</p:tagLst>
</file>

<file path=ppt/tags/tag3.xml><?xml version="1.0" encoding="utf-8"?>
<p:tagLst xmlns:a="http://schemas.openxmlformats.org/drawingml/2006/main" xmlns:r="http://schemas.openxmlformats.org/officeDocument/2006/relationships" xmlns:p="http://schemas.openxmlformats.org/presentationml/2006/main">
  <p:tag name="TIMING" val="|11.3|4.6|4|6.7|22.1|8.2|6|2.7|8.2"/>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 id="{34FE2015-F8B1-44E3-A306-576A238D5216}" vid="{D10C668E-BD7E-4CF4-8C8E-45108D42E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http://purl.org/dc/dcmitype/"/>
    <ds:schemaRef ds:uri="630a2e83-186a-4a0f-ab27-bee8a8096abc"/>
    <ds:schemaRef ds:uri="http://purl.org/dc/terms/"/>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2145</Words>
  <Application>Microsoft Office PowerPoint</Application>
  <PresentationFormat>Benutzerdefiniert</PresentationFormat>
  <Paragraphs>514</Paragraphs>
  <Slides>34</Slides>
  <Notes>34</Notes>
  <HiddenSlides>5</HiddenSlides>
  <MMClips>0</MMClips>
  <ScaleCrop>false</ScaleCrop>
  <HeadingPairs>
    <vt:vector size="6" baseType="variant">
      <vt:variant>
        <vt:lpstr>Verwendete Schriftarten</vt:lpstr>
      </vt:variant>
      <vt:variant>
        <vt:i4>14</vt:i4>
      </vt:variant>
      <vt:variant>
        <vt:lpstr>Design</vt:lpstr>
      </vt:variant>
      <vt:variant>
        <vt:i4>3</vt:i4>
      </vt:variant>
      <vt:variant>
        <vt:lpstr>Folientitel</vt:lpstr>
      </vt:variant>
      <vt:variant>
        <vt:i4>34</vt:i4>
      </vt:variant>
    </vt:vector>
  </HeadingPairs>
  <TitlesOfParts>
    <vt:vector size="51" baseType="lpstr">
      <vt:lpstr>ＭＳ Ｐゴシック</vt:lpstr>
      <vt:lpstr>ＭＳ Ｐゴシック</vt:lpstr>
      <vt:lpstr>Adobe Gothic Std B</vt:lpstr>
      <vt:lpstr>Arial</vt:lpstr>
      <vt:lpstr>Calibri</vt:lpstr>
      <vt:lpstr>Consolas</vt:lpstr>
      <vt:lpstr>Courier New</vt:lpstr>
      <vt:lpstr>Gill Sans</vt:lpstr>
      <vt:lpstr>Segoe UI</vt:lpstr>
      <vt:lpstr>Segoe UI Light</vt:lpstr>
      <vt:lpstr>Segoe UI Semibold</vt:lpstr>
      <vt:lpstr>Segoe UI Semilight</vt:lpstr>
      <vt:lpstr>Wingdings</vt:lpstr>
      <vt:lpstr>ヒラギノ角ゴ ProN W3</vt:lpstr>
      <vt:lpstr>WHITE TEMPLATE</vt:lpstr>
      <vt:lpstr>COLOR TEMPLATE</vt:lpstr>
      <vt:lpstr>Windows Azure</vt:lpstr>
      <vt:lpstr>Welcome and Overview</vt:lpstr>
      <vt:lpstr>LOCAL SUB INTRO (Optional)</vt:lpstr>
      <vt:lpstr>Quick Introduction</vt:lpstr>
      <vt:lpstr>Course Goals</vt:lpstr>
      <vt:lpstr>PowerPoint-Präsentation</vt:lpstr>
      <vt:lpstr>PowerPoint-Präsentation</vt:lpstr>
      <vt:lpstr>PowerPoint-Präsentation</vt:lpstr>
      <vt:lpstr>PowerPoint-Präsentation</vt:lpstr>
      <vt:lpstr>Comply with industry and regional requirements</vt:lpstr>
      <vt:lpstr>PowerPoint-Präsentation</vt:lpstr>
      <vt:lpstr>PowerPoint-Präsentation</vt:lpstr>
      <vt:lpstr>Build and innovate with choice and flexibility</vt:lpstr>
      <vt:lpstr>Azure &amp; Office 365 2-Day DevCamp</vt:lpstr>
      <vt:lpstr>https://aka.ms/azcat-devcamp</vt:lpstr>
      <vt:lpstr>Course Agenda</vt:lpstr>
      <vt:lpstr>Hands on labs</vt:lpstr>
      <vt:lpstr>Day 1 – Detailed Agenda</vt:lpstr>
      <vt:lpstr>Day 2 – Detailed Agenda</vt:lpstr>
      <vt:lpstr>Intro to Scenario</vt:lpstr>
      <vt:lpstr>Demo</vt:lpstr>
      <vt:lpstr>City Power &amp; Light Outage Incident Tracker</vt:lpstr>
      <vt:lpstr>Screenshots</vt:lpstr>
      <vt:lpstr>City Power &amp; Light App Architecture</vt:lpstr>
      <vt:lpstr>Services Covered in this DevCamp</vt:lpstr>
      <vt:lpstr>Hands On Labs</vt:lpstr>
      <vt:lpstr>HOL 1: Setting up your developer environment</vt:lpstr>
      <vt:lpstr>HOL 2: Building modern cloud apps</vt:lpstr>
      <vt:lpstr>HOL 3: Identity with Azure AD and Office 365 APIs</vt:lpstr>
      <vt:lpstr>HOL 4: DevOps with Azure and VSTS</vt:lpstr>
      <vt:lpstr>HOL 5: Infrastructure as code with (ARM)</vt:lpstr>
      <vt:lpstr>HOL 6: Monitoring applications with App Insights  </vt:lpstr>
      <vt:lpstr>HOL 7 – Cognitive Services and Bots</vt:lpstr>
      <vt:lpstr>HOL 8 – Power BI / IOT</vt:lpstr>
      <vt:lpstr>PowerPoint-Präsentation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101</cp:revision>
  <dcterms:created xsi:type="dcterms:W3CDTF">2016-10-04T22:06:48Z</dcterms:created>
  <dcterms:modified xsi:type="dcterms:W3CDTF">2018-02-20T09:37:50Z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ivega@microsoft.com</vt:lpwstr>
  </property>
  <property fmtid="{D5CDD505-2E9C-101B-9397-08002B2CF9AE}" pid="18" name="MSIP_Label_f42aa342-8706-4288-bd11-ebb85995028c_SetDate">
    <vt:lpwstr>2017-10-03T10:17:15.1673576+11:00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